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 id="286" r:id="rId30"/>
    <p:sldId id="284" r:id="rId31"/>
    <p:sldId id="285" r:id="rId32"/>
  </p:sldIdLst>
  <p:sldSz cx="18288000" cy="10287000"/>
  <p:notesSz cx="6858000" cy="9144000"/>
  <p:embeddedFontLst>
    <p:embeddedFont>
      <p:font typeface="Canva Sans Bold" panose="020B0604020202020204" charset="0"/>
      <p:regular r:id="rId34"/>
    </p:embeddedFont>
    <p:embeddedFont>
      <p:font typeface="Lato" panose="020F0502020204030203" pitchFamily="34" charset="0"/>
      <p:regular r:id="rId35"/>
    </p:embeddedFont>
    <p:embeddedFont>
      <p:font typeface="Lato Bold" panose="020F0502020204030203" charset="0"/>
      <p:regular r:id="rId36"/>
    </p:embeddedFont>
    <p:embeddedFont>
      <p:font typeface="Lato Italics" panose="020B0604020202020204" charset="0"/>
      <p:regular r:id="rId37"/>
    </p:embeddedFont>
    <p:embeddedFont>
      <p:font typeface="League Spartan" panose="020B0604020202020204" charset="0"/>
      <p:regular r:id="rId38"/>
    </p:embeddedFont>
    <p:embeddedFont>
      <p:font typeface="Poppins" panose="00000500000000000000" pitchFamily="2" charset="0"/>
      <p:regular r:id="rId39"/>
    </p:embeddedFont>
    <p:embeddedFont>
      <p:font typeface="Poppins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7" d="100"/>
          <a:sy n="77" d="100"/>
        </p:scale>
        <p:origin x="9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man made machine -- man made lines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approach for our model analyzation is establishing a baseline perfomrance, introducing complex and flexible models, evaluating using the same training and test split, tuning the hyperparameters and applying 5-fold cross validation</a:t>
            </a:r>
          </a:p>
          <a:p>
            <a:endParaRPr lang="en-US"/>
          </a:p>
          <a:p>
            <a:r>
              <a:rPr lang="en-US"/>
              <a:t>then we compared each model and built the two stage prediction algorithm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Regularization: It includes built-in penalties (L1 and L2 regularization) in its objective function to prevent the model from overfitting the training data, helping it generalize better to new, unseen data.</a:t>
            </a:r>
          </a:p>
          <a:p>
            <a:endParaRPr lang="en-US"/>
          </a:p>
          <a:p>
            <a:r>
              <a:rPr lang="en-US"/>
              <a:t>Efficiency: It uses parallel processing to build the trees faster, effectively utilizing all the cores of your machine.</a:t>
            </a:r>
          </a:p>
          <a:p>
            <a:endParaRPr lang="en-US"/>
          </a:p>
          <a:p>
            <a:r>
              <a:rPr lang="en-US"/>
              <a:t>Missing Data Handling: The algorithm has a built-in routine to handle missing values automatically, which means you don't always need to perform complex data imputation beforehand.</a:t>
            </a:r>
          </a:p>
          <a:p>
            <a:endParaRPr lang="en-US"/>
          </a:p>
          <a:p>
            <a:r>
              <a:rPr lang="en-US"/>
              <a:t>Tree Pruning: It prunes trees backward after they've grown to a maximum depth, only keeping splits that provide a significant positive improvement (gain) to the model's performance, further preventing overfitting.</a:t>
            </a:r>
          </a:p>
          <a:p>
            <a:endParaRPr lang="en-US"/>
          </a:p>
          <a:p>
            <a:r>
              <a:rPr lang="en-US"/>
              <a:t>An ensemble model that sequentially creates decision trees derived from the errors of previous trees</a:t>
            </a:r>
          </a:p>
          <a:p>
            <a:endParaRPr lang="en-US"/>
          </a:p>
          <a:p>
            <a:r>
              <a:rPr lang="en-US"/>
              <a:t>which basically means that each time it creates a new tree it takes into consideration the results of the previous tree and uses that in its initial split, making it better and better</a:t>
            </a:r>
          </a:p>
          <a:p>
            <a:endParaRPr lang="en-US"/>
          </a:p>
          <a:p>
            <a:r>
              <a:rPr lang="en-US"/>
              <a:t>It is also amazingly complex and different abilities, such as pruning trees backwards after reaching maximum depth to maximize gain and reduce chances of overfitting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delve into the interpretation of our XGBoost model, focusing on the features that drive its decisions. [Pause briefly to emphasize the transition]</a:t>
            </a:r>
          </a:p>
          <a:p>
            <a:endParaRPr lang="en-US"/>
          </a:p>
          <a:p>
            <a:r>
              <a:rPr lang="en-US"/>
              <a:t>Firstly, the most important features: Smoker, BMI, and Age. These are the factors the model prioritizes when predicting outcomes. Notably, “Smoker” is the top feature. Why does it carry so much weight? In real life, smokers tend to incur significantly higher medical costs, which directly affects insurance premiums. XGBoost captures this by frequently splitting on the Smoker feature early in its decision trees. This prioritization enhances the model's accuracy.</a:t>
            </a:r>
          </a:p>
          <a:p>
            <a:endParaRPr lang="en-US"/>
          </a:p>
          <a:p>
            <a:r>
              <a:rPr lang="en-US"/>
              <a:t>Now, the least important features: Gender, Children, and Region. While these still play a role, their impact on predictions is less pronounced compared to the top features.</a:t>
            </a:r>
          </a:p>
          <a:p>
            <a:endParaRPr lang="en-US"/>
          </a:p>
          <a:p>
            <a:r>
              <a:rPr lang="en-US"/>
              <a:t>[Pause for reflection and engagement] </a:t>
            </a:r>
          </a:p>
          <a:p>
            <a:endParaRPr lang="en-US"/>
          </a:p>
          <a:p>
            <a:r>
              <a:rPr lang="en-US"/>
              <a:t>By understanding which features are most influential, we can better interpret and trust the model’s predictions. This insight is crucial for both developers and stakeholders who rely on model outputs to make informed decisions. [Conclude with a confident tone]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doi.org/10.1001/jamasurg.2013.5009"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kff.org/health-costs/2024-employer-health-benefits-survey/#3f3fc2dd-74dd-4cb6-9d1c-9c19ff972f6a"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doi.org/10.1001/jamasurg.2013.5009"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2966700" y="-130175"/>
            <a:ext cx="5943600" cy="10547350"/>
            <a:chOff x="0" y="0"/>
            <a:chExt cx="1565393" cy="2777903"/>
          </a:xfrm>
        </p:grpSpPr>
        <p:sp>
          <p:nvSpPr>
            <p:cNvPr id="4" name="Freeform 4"/>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TextBox 5"/>
            <p:cNvSpPr txBox="1"/>
            <p:nvPr/>
          </p:nvSpPr>
          <p:spPr>
            <a:xfrm>
              <a:off x="0" y="-47625"/>
              <a:ext cx="1565393" cy="282552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9949572" y="1161758"/>
            <a:ext cx="7994714" cy="7963485"/>
            <a:chOff x="0" y="0"/>
            <a:chExt cx="6502400" cy="6477000"/>
          </a:xfrm>
        </p:grpSpPr>
        <p:sp>
          <p:nvSpPr>
            <p:cNvPr id="7" name="Freeform 7"/>
            <p:cNvSpPr/>
            <p:nvPr/>
          </p:nvSpPr>
          <p:spPr>
            <a:xfrm>
              <a:off x="116940" y="124149"/>
              <a:ext cx="6262195" cy="6234315"/>
            </a:xfrm>
            <a:custGeom>
              <a:avLst/>
              <a:gdLst/>
              <a:ahLst/>
              <a:cxnLst/>
              <a:rect l="l" t="t" r="r" b="b"/>
              <a:pathLst>
                <a:path w="6262195" h="623431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3"/>
              <a:stretch>
                <a:fillRect l="-38492" r="-38492"/>
              </a:stretch>
            </a:blipFill>
          </p:spPr>
          <p:txBody>
            <a:bodyPr/>
            <a:lstStyle/>
            <a:p>
              <a:endParaRPr lang="en-US"/>
            </a:p>
          </p:txBody>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en-US"/>
            </a:p>
          </p:txBody>
        </p:sp>
      </p:grpSp>
      <p:sp>
        <p:nvSpPr>
          <p:cNvPr id="9" name="TextBox 9"/>
          <p:cNvSpPr txBox="1"/>
          <p:nvPr/>
        </p:nvSpPr>
        <p:spPr>
          <a:xfrm>
            <a:off x="764153" y="1201954"/>
            <a:ext cx="6633488" cy="1857448"/>
          </a:xfrm>
          <a:prstGeom prst="rect">
            <a:avLst/>
          </a:prstGeom>
        </p:spPr>
        <p:txBody>
          <a:bodyPr lIns="0" tIns="0" rIns="0" bIns="0" rtlCol="0" anchor="t">
            <a:spAutoFit/>
          </a:bodyPr>
          <a:lstStyle/>
          <a:p>
            <a:pPr algn="l">
              <a:lnSpc>
                <a:spcPts val="7345"/>
              </a:lnSpc>
            </a:pPr>
            <a:r>
              <a:rPr lang="en-US" sz="5247" b="1" dirty="0">
                <a:solidFill>
                  <a:srgbClr val="000000"/>
                </a:solidFill>
                <a:latin typeface="Poppins Bold"/>
                <a:ea typeface="Poppins Bold"/>
                <a:cs typeface="Poppins Bold"/>
                <a:sym typeface="Poppins Bold"/>
              </a:rPr>
              <a:t>BA 305 </a:t>
            </a:r>
          </a:p>
          <a:p>
            <a:pPr algn="l">
              <a:lnSpc>
                <a:spcPts val="7345"/>
              </a:lnSpc>
              <a:spcBef>
                <a:spcPct val="0"/>
              </a:spcBef>
            </a:pPr>
            <a:r>
              <a:rPr lang="en-US" sz="5247" dirty="0">
                <a:solidFill>
                  <a:srgbClr val="000000"/>
                </a:solidFill>
                <a:latin typeface="Poppins"/>
                <a:ea typeface="Poppins"/>
                <a:cs typeface="Poppins"/>
                <a:sym typeface="Poppins"/>
              </a:rPr>
              <a:t>Team 7</a:t>
            </a:r>
          </a:p>
        </p:txBody>
      </p:sp>
      <p:sp>
        <p:nvSpPr>
          <p:cNvPr id="10" name="TextBox 10"/>
          <p:cNvSpPr txBox="1"/>
          <p:nvPr/>
        </p:nvSpPr>
        <p:spPr>
          <a:xfrm>
            <a:off x="764153" y="3663582"/>
            <a:ext cx="9490946" cy="2477001"/>
          </a:xfrm>
          <a:prstGeom prst="rect">
            <a:avLst/>
          </a:prstGeom>
        </p:spPr>
        <p:txBody>
          <a:bodyPr lIns="0" tIns="0" rIns="0" bIns="0" rtlCol="0" anchor="t">
            <a:spAutoFit/>
          </a:bodyPr>
          <a:lstStyle/>
          <a:p>
            <a:pPr algn="l">
              <a:lnSpc>
                <a:spcPts val="9947"/>
              </a:lnSpc>
              <a:spcBef>
                <a:spcPct val="0"/>
              </a:spcBef>
            </a:pPr>
            <a:r>
              <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PREDICTING INSURANCE PRICES</a:t>
            </a:r>
          </a:p>
        </p:txBody>
      </p:sp>
      <p:sp>
        <p:nvSpPr>
          <p:cNvPr id="11" name="TextBox 11"/>
          <p:cNvSpPr txBox="1"/>
          <p:nvPr/>
        </p:nvSpPr>
        <p:spPr>
          <a:xfrm>
            <a:off x="764153" y="7649856"/>
            <a:ext cx="7654653" cy="1299225"/>
          </a:xfrm>
          <a:prstGeom prst="rect">
            <a:avLst/>
          </a:prstGeom>
        </p:spPr>
        <p:txBody>
          <a:bodyPr lIns="0" tIns="0" rIns="0" bIns="0" rtlCol="0" anchor="t">
            <a:spAutoFit/>
          </a:bodyPr>
          <a:lstStyle/>
          <a:p>
            <a:pPr algn="l">
              <a:lnSpc>
                <a:spcPts val="3464"/>
              </a:lnSpc>
            </a:pPr>
            <a:r>
              <a:rPr lang="en-US" sz="2474">
                <a:solidFill>
                  <a:srgbClr val="000000"/>
                </a:solidFill>
                <a:latin typeface="Lato"/>
                <a:ea typeface="Lato"/>
                <a:cs typeface="Lato"/>
                <a:sym typeface="Lato"/>
              </a:rPr>
              <a:t>Damian Grochowski, Ryan Whitehouse, Ole Nagorsen, Michael Lee, Reid Brock</a:t>
            </a:r>
          </a:p>
          <a:p>
            <a:pPr algn="l">
              <a:lnSpc>
                <a:spcPts val="3464"/>
              </a:lnSpc>
              <a:spcBef>
                <a:spcPct val="0"/>
              </a:spcBef>
            </a:pPr>
            <a:endParaRPr lang="en-US" sz="2474">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Freeform 7"/>
          <p:cNvSpPr/>
          <p:nvPr/>
        </p:nvSpPr>
        <p:spPr>
          <a:xfrm>
            <a:off x="1355688" y="1913602"/>
            <a:ext cx="11128053" cy="7163684"/>
          </a:xfrm>
          <a:custGeom>
            <a:avLst/>
            <a:gdLst/>
            <a:ahLst/>
            <a:cxnLst/>
            <a:rect l="l" t="t" r="r" b="b"/>
            <a:pathLst>
              <a:path w="11128053" h="7163684">
                <a:moveTo>
                  <a:pt x="0" y="0"/>
                </a:moveTo>
                <a:lnTo>
                  <a:pt x="11128053" y="0"/>
                </a:lnTo>
                <a:lnTo>
                  <a:pt x="11128053" y="7163684"/>
                </a:lnTo>
                <a:lnTo>
                  <a:pt x="0" y="7163684"/>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Our Dataset’s Averages</a:t>
            </a:r>
          </a:p>
        </p:txBody>
      </p:sp>
      <p:grpSp>
        <p:nvGrpSpPr>
          <p:cNvPr id="9" name="Group 9"/>
          <p:cNvGrpSpPr/>
          <p:nvPr/>
        </p:nvGrpSpPr>
        <p:grpSpPr>
          <a:xfrm>
            <a:off x="12789395" y="1918721"/>
            <a:ext cx="4469905" cy="590868"/>
            <a:chOff x="0" y="0"/>
            <a:chExt cx="1177259" cy="155620"/>
          </a:xfrm>
        </p:grpSpPr>
        <p:sp>
          <p:nvSpPr>
            <p:cNvPr id="10" name="Freeform 10"/>
            <p:cNvSpPr/>
            <p:nvPr/>
          </p:nvSpPr>
          <p:spPr>
            <a:xfrm>
              <a:off x="0" y="0"/>
              <a:ext cx="1177259" cy="155620"/>
            </a:xfrm>
            <a:custGeom>
              <a:avLst/>
              <a:gdLst/>
              <a:ahLst/>
              <a:cxnLst/>
              <a:rect l="l" t="t" r="r" b="b"/>
              <a:pathLst>
                <a:path w="1177259" h="155620">
                  <a:moveTo>
                    <a:pt x="0" y="0"/>
                  </a:moveTo>
                  <a:lnTo>
                    <a:pt x="1177259" y="0"/>
                  </a:lnTo>
                  <a:lnTo>
                    <a:pt x="1177259" y="155620"/>
                  </a:lnTo>
                  <a:lnTo>
                    <a:pt x="0" y="155620"/>
                  </a:lnTo>
                  <a:close/>
                </a:path>
              </a:pathLst>
            </a:custGeom>
            <a:solidFill>
              <a:srgbClr val="004AAD"/>
            </a:solidFill>
          </p:spPr>
          <p:txBody>
            <a:bodyPr/>
            <a:lstStyle/>
            <a:p>
              <a:endParaRPr lang="en-US"/>
            </a:p>
          </p:txBody>
        </p:sp>
        <p:sp>
          <p:nvSpPr>
            <p:cNvPr id="11" name="TextBox 11"/>
            <p:cNvSpPr txBox="1"/>
            <p:nvPr/>
          </p:nvSpPr>
          <p:spPr>
            <a:xfrm>
              <a:off x="0" y="-57150"/>
              <a:ext cx="1177259" cy="212770"/>
            </a:xfrm>
            <a:prstGeom prst="rect">
              <a:avLst/>
            </a:prstGeom>
          </p:spPr>
          <p:txBody>
            <a:bodyPr lIns="50800" tIns="50800" rIns="50800" bIns="50800" rtlCol="0" anchor="ctr"/>
            <a:lstStyle/>
            <a:p>
              <a:pPr algn="ctr">
                <a:lnSpc>
                  <a:spcPts val="3500"/>
                </a:lnSpc>
              </a:pPr>
              <a:endParaRPr/>
            </a:p>
          </p:txBody>
        </p:sp>
      </p:grpSp>
      <p:sp>
        <p:nvSpPr>
          <p:cNvPr id="12" name="TextBox 12"/>
          <p:cNvSpPr txBox="1"/>
          <p:nvPr/>
        </p:nvSpPr>
        <p:spPr>
          <a:xfrm>
            <a:off x="13150491" y="2032773"/>
            <a:ext cx="4949085" cy="1742169"/>
          </a:xfrm>
          <a:prstGeom prst="rect">
            <a:avLst/>
          </a:prstGeom>
        </p:spPr>
        <p:txBody>
          <a:bodyPr lIns="0" tIns="0" rIns="0" bIns="0" rtlCol="0" anchor="t">
            <a:spAutoFit/>
          </a:bodyPr>
          <a:lstStyle/>
          <a:p>
            <a:pPr algn="just">
              <a:lnSpc>
                <a:spcPts val="3500"/>
              </a:lnSpc>
            </a:pPr>
            <a:r>
              <a:rPr lang="en-US" sz="2500">
                <a:solidFill>
                  <a:srgbClr val="FFFFFF"/>
                </a:solidFill>
                <a:latin typeface="League Spartan"/>
                <a:ea typeface="League Spartan"/>
                <a:cs typeface="League Spartan"/>
                <a:sym typeface="League Spartan"/>
              </a:rPr>
              <a:t>Key:</a:t>
            </a:r>
          </a:p>
          <a:p>
            <a:pPr algn="just">
              <a:lnSpc>
                <a:spcPts val="3500"/>
              </a:lnSpc>
            </a:pPr>
            <a:r>
              <a:rPr lang="en-US" sz="2500">
                <a:solidFill>
                  <a:srgbClr val="000000"/>
                </a:solidFill>
                <a:latin typeface="Lato"/>
                <a:ea typeface="Lato"/>
                <a:cs typeface="Lato"/>
                <a:sym typeface="Lato"/>
              </a:rPr>
              <a:t>        Mean: 13274.76</a:t>
            </a:r>
          </a:p>
          <a:p>
            <a:pPr algn="just">
              <a:lnSpc>
                <a:spcPts val="3500"/>
              </a:lnSpc>
            </a:pPr>
            <a:r>
              <a:rPr lang="en-US" sz="2500">
                <a:solidFill>
                  <a:srgbClr val="000000"/>
                </a:solidFill>
                <a:latin typeface="Lato"/>
                <a:ea typeface="Lato"/>
                <a:cs typeface="Lato"/>
                <a:sym typeface="Lato"/>
              </a:rPr>
              <a:t>        Median: 9377.90</a:t>
            </a:r>
          </a:p>
          <a:p>
            <a:pPr algn="just">
              <a:lnSpc>
                <a:spcPts val="3500"/>
              </a:lnSpc>
            </a:pPr>
            <a:r>
              <a:rPr lang="en-US" sz="2500">
                <a:solidFill>
                  <a:srgbClr val="000000"/>
                </a:solidFill>
                <a:latin typeface="Lato"/>
                <a:ea typeface="Lato"/>
                <a:cs typeface="Lato"/>
                <a:sym typeface="Lato"/>
              </a:rPr>
              <a:t>        Approx. Mode: 2166.02</a:t>
            </a:r>
          </a:p>
        </p:txBody>
      </p:sp>
      <p:sp>
        <p:nvSpPr>
          <p:cNvPr id="13" name="AutoShape 13"/>
          <p:cNvSpPr/>
          <p:nvPr/>
        </p:nvSpPr>
        <p:spPr>
          <a:xfrm>
            <a:off x="12960845" y="2695327"/>
            <a:ext cx="758021" cy="0"/>
          </a:xfrm>
          <a:prstGeom prst="line">
            <a:avLst/>
          </a:prstGeom>
          <a:ln w="85725" cap="flat">
            <a:solidFill>
              <a:srgbClr val="399C39"/>
            </a:solidFill>
            <a:prstDash val="solid"/>
            <a:headEnd type="none" w="sm" len="sm"/>
            <a:tailEnd type="none" w="sm" len="sm"/>
          </a:ln>
        </p:spPr>
        <p:txBody>
          <a:bodyPr/>
          <a:lstStyle/>
          <a:p>
            <a:endParaRPr lang="en-US"/>
          </a:p>
        </p:txBody>
      </p:sp>
      <p:sp>
        <p:nvSpPr>
          <p:cNvPr id="14" name="AutoShape 14"/>
          <p:cNvSpPr/>
          <p:nvPr/>
        </p:nvSpPr>
        <p:spPr>
          <a:xfrm>
            <a:off x="12960845" y="3141958"/>
            <a:ext cx="758021" cy="0"/>
          </a:xfrm>
          <a:prstGeom prst="line">
            <a:avLst/>
          </a:prstGeom>
          <a:ln w="85725" cap="flat">
            <a:solidFill>
              <a:srgbClr val="FFBB3E"/>
            </a:solidFill>
            <a:prstDash val="solid"/>
            <a:headEnd type="none" w="sm" len="sm"/>
            <a:tailEnd type="none" w="sm" len="sm"/>
          </a:ln>
        </p:spPr>
        <p:txBody>
          <a:bodyPr/>
          <a:lstStyle/>
          <a:p>
            <a:endParaRPr lang="en-US"/>
          </a:p>
        </p:txBody>
      </p:sp>
      <p:sp>
        <p:nvSpPr>
          <p:cNvPr id="15" name="AutoShape 15"/>
          <p:cNvSpPr/>
          <p:nvPr/>
        </p:nvSpPr>
        <p:spPr>
          <a:xfrm>
            <a:off x="12960845" y="3589633"/>
            <a:ext cx="758021" cy="0"/>
          </a:xfrm>
          <a:prstGeom prst="line">
            <a:avLst/>
          </a:prstGeom>
          <a:ln w="85725" cap="flat">
            <a:solidFill>
              <a:srgbClr val="FF5353"/>
            </a:solidFill>
            <a:prstDash val="solid"/>
            <a:headEnd type="none" w="sm" len="sm"/>
            <a:tailEnd type="none" w="sm" len="sm"/>
          </a:ln>
        </p:spPr>
        <p:txBody>
          <a:bodyPr/>
          <a:lstStyle/>
          <a:p>
            <a:endParaRPr lang="en-US"/>
          </a:p>
        </p:txBody>
      </p:sp>
      <p:sp>
        <p:nvSpPr>
          <p:cNvPr id="16" name="TextBox 16"/>
          <p:cNvSpPr txBox="1"/>
          <p:nvPr/>
        </p:nvSpPr>
        <p:spPr>
          <a:xfrm>
            <a:off x="12725345" y="4461127"/>
            <a:ext cx="4567085" cy="3814635"/>
          </a:xfrm>
          <a:prstGeom prst="rect">
            <a:avLst/>
          </a:prstGeom>
        </p:spPr>
        <p:txBody>
          <a:bodyPr lIns="0" tIns="0" rIns="0" bIns="0" rtlCol="0" anchor="t">
            <a:spAutoFit/>
          </a:bodyPr>
          <a:lstStyle/>
          <a:p>
            <a:pPr marL="527340" lvl="1" indent="-263670" algn="l">
              <a:lnSpc>
                <a:spcPts val="3419"/>
              </a:lnSpc>
              <a:buFont typeface="Arial"/>
              <a:buChar char="•"/>
            </a:pPr>
            <a:r>
              <a:rPr lang="en-US" sz="2442" dirty="0">
                <a:solidFill>
                  <a:srgbClr val="000000"/>
                </a:solidFill>
                <a:latin typeface="Lato"/>
                <a:ea typeface="Lato"/>
                <a:cs typeface="Lato"/>
                <a:sym typeface="Lato"/>
              </a:rPr>
              <a:t>Mean is pulled right/upward by extreme cases</a:t>
            </a:r>
          </a:p>
          <a:p>
            <a:pPr algn="l">
              <a:lnSpc>
                <a:spcPts val="2239"/>
              </a:lnSpc>
            </a:pPr>
            <a:endParaRPr lang="en-US" sz="2442" dirty="0">
              <a:solidFill>
                <a:srgbClr val="000000"/>
              </a:solidFill>
              <a:latin typeface="Lato"/>
              <a:ea typeface="Lato"/>
              <a:cs typeface="Lato"/>
              <a:sym typeface="Lato"/>
            </a:endParaRPr>
          </a:p>
          <a:p>
            <a:pPr marL="527340" lvl="1" indent="-263670" algn="l">
              <a:lnSpc>
                <a:spcPts val="3419"/>
              </a:lnSpc>
              <a:buFont typeface="Arial"/>
              <a:buChar char="•"/>
            </a:pPr>
            <a:r>
              <a:rPr lang="en-US" sz="2442" dirty="0">
                <a:solidFill>
                  <a:srgbClr val="000000"/>
                </a:solidFill>
                <a:latin typeface="Lato"/>
                <a:ea typeface="Lato"/>
                <a:cs typeface="Lato"/>
                <a:sym typeface="Lato"/>
              </a:rPr>
              <a:t>Median reflect typical costs</a:t>
            </a:r>
          </a:p>
          <a:p>
            <a:pPr algn="l">
              <a:lnSpc>
                <a:spcPts val="2239"/>
              </a:lnSpc>
            </a:pPr>
            <a:endParaRPr lang="en-US" sz="2442" dirty="0">
              <a:solidFill>
                <a:srgbClr val="000000"/>
              </a:solidFill>
              <a:latin typeface="Lato"/>
              <a:ea typeface="Lato"/>
              <a:cs typeface="Lato"/>
              <a:sym typeface="Lato"/>
            </a:endParaRPr>
          </a:p>
          <a:p>
            <a:pPr marL="527340" lvl="1" indent="-263670" algn="l">
              <a:lnSpc>
                <a:spcPts val="3419"/>
              </a:lnSpc>
              <a:buFont typeface="Arial"/>
              <a:buChar char="•"/>
            </a:pPr>
            <a:r>
              <a:rPr lang="en-US" sz="2442" dirty="0">
                <a:solidFill>
                  <a:srgbClr val="000000"/>
                </a:solidFill>
                <a:latin typeface="Lato"/>
                <a:ea typeface="Lato"/>
                <a:cs typeface="Lato"/>
                <a:sym typeface="Lato"/>
              </a:rPr>
              <a:t>Mode shows most common prices are low </a:t>
            </a:r>
          </a:p>
          <a:p>
            <a:pPr algn="l">
              <a:lnSpc>
                <a:spcPts val="2239"/>
              </a:lnSpc>
            </a:pPr>
            <a:endParaRPr lang="en-US" sz="2442" dirty="0">
              <a:solidFill>
                <a:srgbClr val="000000"/>
              </a:solidFill>
              <a:latin typeface="Lato"/>
              <a:ea typeface="Lato"/>
              <a:cs typeface="Lato"/>
              <a:sym typeface="Lato"/>
            </a:endParaRPr>
          </a:p>
          <a:p>
            <a:pPr marL="527340" lvl="1" indent="-263670" algn="l">
              <a:lnSpc>
                <a:spcPts val="3419"/>
              </a:lnSpc>
              <a:spcBef>
                <a:spcPct val="0"/>
              </a:spcBef>
              <a:buFont typeface="Arial"/>
              <a:buChar char="•"/>
            </a:pPr>
            <a:r>
              <a:rPr lang="en-US" sz="2442" dirty="0">
                <a:solidFill>
                  <a:srgbClr val="000000"/>
                </a:solidFill>
                <a:latin typeface="Lato"/>
                <a:ea typeface="Lato"/>
                <a:cs typeface="Lato"/>
                <a:sym typeface="Lato"/>
              </a:rPr>
              <a:t>Insurance Prices are not evenly distributed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Freeform 7"/>
          <p:cNvSpPr/>
          <p:nvPr/>
        </p:nvSpPr>
        <p:spPr>
          <a:xfrm>
            <a:off x="913900" y="2092026"/>
            <a:ext cx="8950036" cy="7021149"/>
          </a:xfrm>
          <a:custGeom>
            <a:avLst/>
            <a:gdLst/>
            <a:ahLst/>
            <a:cxnLst/>
            <a:rect l="l" t="t" r="r" b="b"/>
            <a:pathLst>
              <a:path w="8950036" h="7021149">
                <a:moveTo>
                  <a:pt x="0" y="0"/>
                </a:moveTo>
                <a:lnTo>
                  <a:pt x="8950035" y="0"/>
                </a:lnTo>
                <a:lnTo>
                  <a:pt x="8950035" y="7021149"/>
                </a:lnTo>
                <a:lnTo>
                  <a:pt x="0" y="7021149"/>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0321135" y="3136472"/>
            <a:ext cx="7638574" cy="6660462"/>
          </a:xfrm>
          <a:prstGeom prst="rect">
            <a:avLst/>
          </a:prstGeom>
        </p:spPr>
        <p:txBody>
          <a:bodyPr lIns="0" tIns="0" rIns="0" bIns="0" rtlCol="0" anchor="t">
            <a:spAutoFit/>
          </a:bodyPr>
          <a:lstStyle/>
          <a:p>
            <a:pPr marL="604974" lvl="1" indent="-302487" algn="l">
              <a:lnSpc>
                <a:spcPts val="3922"/>
              </a:lnSpc>
              <a:buFont typeface="Arial"/>
              <a:buChar char="•"/>
            </a:pPr>
            <a:r>
              <a:rPr lang="en-US" sz="2802" spc="215">
                <a:solidFill>
                  <a:srgbClr val="000000"/>
                </a:solidFill>
                <a:latin typeface="Lato"/>
                <a:ea typeface="Lato"/>
                <a:cs typeface="Lato"/>
                <a:sym typeface="Lato"/>
              </a:rPr>
              <a:t>14 users experience costs over </a:t>
            </a:r>
            <a:r>
              <a:rPr lang="en-US" sz="2802" b="1" spc="215">
                <a:solidFill>
                  <a:srgbClr val="000000"/>
                </a:solidFill>
                <a:latin typeface="Lato Bold"/>
                <a:ea typeface="Lato Bold"/>
                <a:cs typeface="Lato Bold"/>
                <a:sym typeface="Lato Bold"/>
              </a:rPr>
              <a:t>$50,000</a:t>
            </a:r>
          </a:p>
          <a:p>
            <a:pPr algn="l">
              <a:lnSpc>
                <a:spcPts val="3922"/>
              </a:lnSpc>
            </a:pPr>
            <a:endParaRPr lang="en-US" sz="2802" b="1" spc="215">
              <a:solidFill>
                <a:srgbClr val="000000"/>
              </a:solidFill>
              <a:latin typeface="Lato Bold"/>
              <a:ea typeface="Lato Bold"/>
              <a:cs typeface="Lato Bold"/>
              <a:sym typeface="Lato Bold"/>
            </a:endParaRPr>
          </a:p>
          <a:p>
            <a:pPr marL="604974" lvl="1" indent="-302487" algn="l">
              <a:lnSpc>
                <a:spcPts val="3922"/>
              </a:lnSpc>
              <a:buFont typeface="Arial"/>
              <a:buChar char="•"/>
            </a:pPr>
            <a:r>
              <a:rPr lang="en-US" sz="2802" spc="215">
                <a:solidFill>
                  <a:srgbClr val="000000"/>
                </a:solidFill>
                <a:latin typeface="Lato"/>
                <a:ea typeface="Lato"/>
                <a:cs typeface="Lato"/>
                <a:sym typeface="Lato"/>
              </a:rPr>
              <a:t>ICU stays can exceed </a:t>
            </a:r>
            <a:r>
              <a:rPr lang="en-US" sz="2802" b="1" spc="215">
                <a:solidFill>
                  <a:srgbClr val="000000"/>
                </a:solidFill>
                <a:latin typeface="Lato Bold"/>
                <a:ea typeface="Lato Bold"/>
                <a:cs typeface="Lato Bold"/>
                <a:sym typeface="Lato Bold"/>
              </a:rPr>
              <a:t>$4,300/day</a:t>
            </a:r>
          </a:p>
          <a:p>
            <a:pPr algn="l">
              <a:lnSpc>
                <a:spcPts val="3922"/>
              </a:lnSpc>
            </a:pPr>
            <a:endParaRPr lang="en-US" sz="2802" b="1" spc="215">
              <a:solidFill>
                <a:srgbClr val="000000"/>
              </a:solidFill>
              <a:latin typeface="Lato Bold"/>
              <a:ea typeface="Lato Bold"/>
              <a:cs typeface="Lato Bold"/>
              <a:sym typeface="Lato Bold"/>
            </a:endParaRPr>
          </a:p>
          <a:p>
            <a:pPr marL="604974" lvl="1" indent="-302487" algn="l">
              <a:lnSpc>
                <a:spcPts val="3922"/>
              </a:lnSpc>
              <a:buFont typeface="Arial"/>
              <a:buChar char="•"/>
            </a:pPr>
            <a:r>
              <a:rPr lang="en-US" sz="2802" spc="215">
                <a:solidFill>
                  <a:srgbClr val="000000"/>
                </a:solidFill>
                <a:latin typeface="Lato"/>
                <a:ea typeface="Lato"/>
                <a:cs typeface="Lato"/>
                <a:sym typeface="Lato"/>
              </a:rPr>
              <a:t>Removing cases would distort the true distribution </a:t>
            </a:r>
          </a:p>
          <a:p>
            <a:pPr algn="l">
              <a:lnSpc>
                <a:spcPts val="4202"/>
              </a:lnSpc>
            </a:pPr>
            <a:endParaRPr lang="en-US" sz="2802" spc="215">
              <a:solidFill>
                <a:srgbClr val="000000"/>
              </a:solidFill>
              <a:latin typeface="Lato"/>
              <a:ea typeface="Lato"/>
              <a:cs typeface="Lato"/>
              <a:sym typeface="Lato"/>
            </a:endParaRPr>
          </a:p>
          <a:p>
            <a:pPr algn="l">
              <a:lnSpc>
                <a:spcPts val="4202"/>
              </a:lnSpc>
            </a:pPr>
            <a:endParaRPr lang="en-US" sz="2802" spc="215">
              <a:solidFill>
                <a:srgbClr val="000000"/>
              </a:solidFill>
              <a:latin typeface="Lato"/>
              <a:ea typeface="Lato"/>
              <a:cs typeface="Lato"/>
              <a:sym typeface="Lato"/>
            </a:endParaRPr>
          </a:p>
          <a:p>
            <a:pPr algn="ctr">
              <a:lnSpc>
                <a:spcPts val="4202"/>
              </a:lnSpc>
            </a:pPr>
            <a:endParaRPr lang="en-US" sz="2802" spc="215">
              <a:solidFill>
                <a:srgbClr val="000000"/>
              </a:solidFill>
              <a:latin typeface="Lato"/>
              <a:ea typeface="Lato"/>
              <a:cs typeface="Lato"/>
              <a:sym typeface="Lato"/>
            </a:endParaRPr>
          </a:p>
          <a:p>
            <a:pPr algn="ctr">
              <a:lnSpc>
                <a:spcPts val="4202"/>
              </a:lnSpc>
            </a:pPr>
            <a:endParaRPr lang="en-US" sz="2802" spc="215">
              <a:solidFill>
                <a:srgbClr val="000000"/>
              </a:solidFill>
              <a:latin typeface="Lato"/>
              <a:ea typeface="Lato"/>
              <a:cs typeface="Lato"/>
              <a:sym typeface="Lato"/>
            </a:endParaRPr>
          </a:p>
          <a:p>
            <a:pPr algn="ctr">
              <a:lnSpc>
                <a:spcPts val="4202"/>
              </a:lnSpc>
            </a:pPr>
            <a:endParaRPr lang="en-US" sz="2802" spc="215">
              <a:solidFill>
                <a:srgbClr val="000000"/>
              </a:solidFill>
              <a:latin typeface="Lato"/>
              <a:ea typeface="Lato"/>
              <a:cs typeface="Lato"/>
              <a:sym typeface="Lato"/>
            </a:endParaRPr>
          </a:p>
          <a:p>
            <a:pPr algn="ctr">
              <a:lnSpc>
                <a:spcPts val="4202"/>
              </a:lnSpc>
              <a:spcBef>
                <a:spcPct val="0"/>
              </a:spcBef>
            </a:pPr>
            <a:endParaRPr lang="en-US" sz="2802" spc="215">
              <a:solidFill>
                <a:srgbClr val="000000"/>
              </a:solidFill>
              <a:latin typeface="Lato"/>
              <a:ea typeface="Lato"/>
              <a:cs typeface="Lato"/>
              <a:sym typeface="Lato"/>
            </a:endParaRPr>
          </a:p>
        </p:txBody>
      </p:sp>
      <p:sp>
        <p:nvSpPr>
          <p:cNvPr id="9" name="TextBox 9"/>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Addressing Extreme Insurance Price Cases</a:t>
            </a:r>
          </a:p>
        </p:txBody>
      </p:sp>
      <p:sp>
        <p:nvSpPr>
          <p:cNvPr id="10" name="TextBox 10"/>
          <p:cNvSpPr txBox="1"/>
          <p:nvPr/>
        </p:nvSpPr>
        <p:spPr>
          <a:xfrm>
            <a:off x="1171391" y="9944571"/>
            <a:ext cx="17117263" cy="266700"/>
          </a:xfrm>
          <a:prstGeom prst="rect">
            <a:avLst/>
          </a:prstGeom>
        </p:spPr>
        <p:txBody>
          <a:bodyPr lIns="0" tIns="0" rIns="0" bIns="0" rtlCol="0" anchor="t">
            <a:spAutoFit/>
          </a:bodyPr>
          <a:lstStyle/>
          <a:p>
            <a:pPr algn="l">
              <a:lnSpc>
                <a:spcPts val="2100"/>
              </a:lnSpc>
              <a:spcBef>
                <a:spcPct val="0"/>
              </a:spcBef>
            </a:pPr>
            <a:r>
              <a:rPr lang="en-US" sz="1500">
                <a:solidFill>
                  <a:srgbClr val="000000"/>
                </a:solidFill>
                <a:latin typeface="Lato"/>
                <a:ea typeface="Lato"/>
                <a:cs typeface="Lato"/>
                <a:sym typeface="Lato"/>
              </a:rPr>
              <a:t> “Critical Care Statistics,” Society of Critical Care Medicine (SCCM), accessed December 1, 2025, https://www.sccm.org/communications/critical-care-statistics.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Freeform 7"/>
          <p:cNvSpPr/>
          <p:nvPr/>
        </p:nvSpPr>
        <p:spPr>
          <a:xfrm>
            <a:off x="9289606" y="1867825"/>
            <a:ext cx="8109025" cy="5666398"/>
          </a:xfrm>
          <a:custGeom>
            <a:avLst/>
            <a:gdLst/>
            <a:ahLst/>
            <a:cxnLst/>
            <a:rect l="l" t="t" r="r" b="b"/>
            <a:pathLst>
              <a:path w="8109025" h="5666398">
                <a:moveTo>
                  <a:pt x="0" y="0"/>
                </a:moveTo>
                <a:lnTo>
                  <a:pt x="8109025" y="0"/>
                </a:lnTo>
                <a:lnTo>
                  <a:pt x="8109025" y="5666398"/>
                </a:lnTo>
                <a:lnTo>
                  <a:pt x="0" y="5666398"/>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2238667" y="8258104"/>
            <a:ext cx="14696412" cy="4257622"/>
          </a:xfrm>
          <a:prstGeom prst="rect">
            <a:avLst/>
          </a:prstGeom>
        </p:spPr>
        <p:txBody>
          <a:bodyPr lIns="0" tIns="0" rIns="0" bIns="0" rtlCol="0" anchor="t">
            <a:spAutoFit/>
          </a:bodyPr>
          <a:lstStyle/>
          <a:p>
            <a:pPr algn="l">
              <a:lnSpc>
                <a:spcPts val="4202"/>
              </a:lnSpc>
            </a:pPr>
            <a:r>
              <a:rPr lang="en-US" sz="3002" b="1" spc="231" dirty="0">
                <a:solidFill>
                  <a:srgbClr val="000000"/>
                </a:solidFill>
                <a:latin typeface="Lato Bold"/>
                <a:ea typeface="Lato Bold"/>
                <a:cs typeface="Lato Bold"/>
                <a:sym typeface="Lato Bold"/>
              </a:rPr>
              <a:t>Smokers incur higher and more variable costs compared to non-smokers, with extreme high cases pushing annual costs. </a:t>
            </a:r>
          </a:p>
          <a:p>
            <a:pPr algn="l">
              <a:lnSpc>
                <a:spcPts val="4202"/>
              </a:lnSpc>
            </a:pPr>
            <a:endParaRPr lang="en-US" sz="3002" b="1" spc="231" dirty="0">
              <a:solidFill>
                <a:srgbClr val="000000"/>
              </a:solidFill>
              <a:latin typeface="Lato Bold"/>
              <a:ea typeface="Lato Bold"/>
              <a:cs typeface="Lato Bold"/>
              <a:sym typeface="Lato Bold"/>
            </a:endParaRPr>
          </a:p>
          <a:p>
            <a:pPr algn="l">
              <a:lnSpc>
                <a:spcPts val="4202"/>
              </a:lnSpc>
            </a:pPr>
            <a:endParaRPr lang="en-US" sz="3002" b="1" spc="231" dirty="0">
              <a:solidFill>
                <a:srgbClr val="000000"/>
              </a:solidFill>
              <a:latin typeface="Lato Bold"/>
              <a:ea typeface="Lato Bold"/>
              <a:cs typeface="Lato Bold"/>
              <a:sym typeface="Lato Bold"/>
            </a:endParaRPr>
          </a:p>
          <a:p>
            <a:pPr algn="ctr">
              <a:lnSpc>
                <a:spcPts val="4202"/>
              </a:lnSpc>
            </a:pPr>
            <a:endParaRPr lang="en-US" sz="3002" b="1" spc="231" dirty="0">
              <a:solidFill>
                <a:srgbClr val="000000"/>
              </a:solidFill>
              <a:latin typeface="Lato Bold"/>
              <a:ea typeface="Lato Bold"/>
              <a:cs typeface="Lato Bold"/>
              <a:sym typeface="Lato Bold"/>
            </a:endParaRPr>
          </a:p>
          <a:p>
            <a:pPr algn="ctr">
              <a:lnSpc>
                <a:spcPts val="4202"/>
              </a:lnSpc>
            </a:pPr>
            <a:endParaRPr lang="en-US" sz="3002" b="1" spc="231" dirty="0">
              <a:solidFill>
                <a:srgbClr val="000000"/>
              </a:solidFill>
              <a:latin typeface="Lato Bold"/>
              <a:ea typeface="Lato Bold"/>
              <a:cs typeface="Lato Bold"/>
              <a:sym typeface="Lato Bold"/>
            </a:endParaRPr>
          </a:p>
          <a:p>
            <a:pPr algn="ctr">
              <a:lnSpc>
                <a:spcPts val="4202"/>
              </a:lnSpc>
            </a:pPr>
            <a:endParaRPr lang="en-US" sz="3002" b="1" spc="231" dirty="0">
              <a:solidFill>
                <a:srgbClr val="000000"/>
              </a:solidFill>
              <a:latin typeface="Lato Bold"/>
              <a:ea typeface="Lato Bold"/>
              <a:cs typeface="Lato Bold"/>
              <a:sym typeface="Lato Bold"/>
            </a:endParaRPr>
          </a:p>
          <a:p>
            <a:pPr algn="ctr">
              <a:lnSpc>
                <a:spcPts val="4202"/>
              </a:lnSpc>
              <a:spcBef>
                <a:spcPct val="0"/>
              </a:spcBef>
            </a:pPr>
            <a:endParaRPr lang="en-US" sz="3002" b="1" spc="231" dirty="0">
              <a:solidFill>
                <a:srgbClr val="000000"/>
              </a:solidFill>
              <a:latin typeface="Lato Bold"/>
              <a:ea typeface="Lato Bold"/>
              <a:cs typeface="Lato Bold"/>
              <a:sym typeface="Lato Bold"/>
            </a:endParaRPr>
          </a:p>
        </p:txBody>
      </p:sp>
      <p:sp>
        <p:nvSpPr>
          <p:cNvPr id="9" name="TextBox 9"/>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Initial Patterns in Our Data</a:t>
            </a:r>
          </a:p>
        </p:txBody>
      </p:sp>
      <p:sp>
        <p:nvSpPr>
          <p:cNvPr id="10" name="Freeform 10"/>
          <p:cNvSpPr/>
          <p:nvPr/>
        </p:nvSpPr>
        <p:spPr>
          <a:xfrm>
            <a:off x="1028700" y="1584989"/>
            <a:ext cx="7844472" cy="6492519"/>
          </a:xfrm>
          <a:custGeom>
            <a:avLst/>
            <a:gdLst/>
            <a:ahLst/>
            <a:cxnLst/>
            <a:rect l="l" t="t" r="r" b="b"/>
            <a:pathLst>
              <a:path w="7844472" h="6492519">
                <a:moveTo>
                  <a:pt x="0" y="0"/>
                </a:moveTo>
                <a:lnTo>
                  <a:pt x="7844472" y="0"/>
                </a:lnTo>
                <a:lnTo>
                  <a:pt x="7844472" y="6492519"/>
                </a:lnTo>
                <a:lnTo>
                  <a:pt x="0" y="649251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Freeform 7"/>
          <p:cNvSpPr/>
          <p:nvPr/>
        </p:nvSpPr>
        <p:spPr>
          <a:xfrm>
            <a:off x="4290935" y="1423485"/>
            <a:ext cx="10542348" cy="8143919"/>
          </a:xfrm>
          <a:custGeom>
            <a:avLst/>
            <a:gdLst/>
            <a:ahLst/>
            <a:cxnLst/>
            <a:rect l="l" t="t" r="r" b="b"/>
            <a:pathLst>
              <a:path w="10542348" h="8143919">
                <a:moveTo>
                  <a:pt x="0" y="0"/>
                </a:moveTo>
                <a:lnTo>
                  <a:pt x="10542348" y="0"/>
                </a:lnTo>
                <a:lnTo>
                  <a:pt x="10542348" y="8143919"/>
                </a:lnTo>
                <a:lnTo>
                  <a:pt x="0" y="8143919"/>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Abnormal Trends In Price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418855" y="3175986"/>
            <a:ext cx="9185419" cy="3792153"/>
          </a:xfrm>
          <a:prstGeom prst="rect">
            <a:avLst/>
          </a:prstGeom>
        </p:spPr>
        <p:txBody>
          <a:bodyPr lIns="0" tIns="0" rIns="0" bIns="0" rtlCol="0" anchor="t">
            <a:spAutoFit/>
          </a:bodyPr>
          <a:lstStyle/>
          <a:p>
            <a:pPr algn="l">
              <a:lnSpc>
                <a:spcPts val="9947"/>
              </a:lnSpc>
            </a:pPr>
            <a:r>
              <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3.MODEL:</a:t>
            </a:r>
          </a:p>
          <a:p>
            <a:pPr algn="l">
              <a:lnSpc>
                <a:spcPts val="6719"/>
              </a:lnSpc>
            </a:pPr>
            <a:endPar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endParaRPr>
          </a:p>
          <a:p>
            <a:pPr algn="l">
              <a:lnSpc>
                <a:spcPts val="6719"/>
              </a:lnSpc>
              <a:spcBef>
                <a:spcPct val="0"/>
              </a:spcBef>
            </a:pPr>
            <a:r>
              <a:rPr lang="en-US" sz="4800">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EXPLORATION AND POTENTIAL MODELS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TextBox 7"/>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Our Approach </a:t>
            </a:r>
          </a:p>
        </p:txBody>
      </p:sp>
      <p:grpSp>
        <p:nvGrpSpPr>
          <p:cNvPr id="8" name="Group 8"/>
          <p:cNvGrpSpPr/>
          <p:nvPr/>
        </p:nvGrpSpPr>
        <p:grpSpPr>
          <a:xfrm>
            <a:off x="1781977" y="1875833"/>
            <a:ext cx="15073918" cy="1130045"/>
            <a:chOff x="0" y="0"/>
            <a:chExt cx="3970085" cy="297625"/>
          </a:xfrm>
        </p:grpSpPr>
        <p:sp>
          <p:nvSpPr>
            <p:cNvPr id="9" name="Freeform 9"/>
            <p:cNvSpPr/>
            <p:nvPr/>
          </p:nvSpPr>
          <p:spPr>
            <a:xfrm>
              <a:off x="0" y="0"/>
              <a:ext cx="3970086" cy="297625"/>
            </a:xfrm>
            <a:custGeom>
              <a:avLst/>
              <a:gdLst/>
              <a:ahLst/>
              <a:cxnLst/>
              <a:rect l="l" t="t" r="r" b="b"/>
              <a:pathLst>
                <a:path w="3970086" h="297625">
                  <a:moveTo>
                    <a:pt x="0" y="0"/>
                  </a:moveTo>
                  <a:lnTo>
                    <a:pt x="3970086" y="0"/>
                  </a:lnTo>
                  <a:lnTo>
                    <a:pt x="3970086" y="297625"/>
                  </a:lnTo>
                  <a:lnTo>
                    <a:pt x="0" y="297625"/>
                  </a:lnTo>
                  <a:close/>
                </a:path>
              </a:pathLst>
            </a:custGeom>
            <a:solidFill>
              <a:srgbClr val="1CABB0"/>
            </a:solidFill>
          </p:spPr>
          <p:txBody>
            <a:bodyPr/>
            <a:lstStyle/>
            <a:p>
              <a:endParaRPr lang="en-US"/>
            </a:p>
          </p:txBody>
        </p:sp>
        <p:sp>
          <p:nvSpPr>
            <p:cNvPr id="10" name="TextBox 10"/>
            <p:cNvSpPr txBox="1"/>
            <p:nvPr/>
          </p:nvSpPr>
          <p:spPr>
            <a:xfrm>
              <a:off x="0" y="0"/>
              <a:ext cx="3970085" cy="297625"/>
            </a:xfrm>
            <a:prstGeom prst="rect">
              <a:avLst/>
            </a:prstGeom>
          </p:spPr>
          <p:txBody>
            <a:bodyPr lIns="50800" tIns="50800" rIns="50800" bIns="50800" rtlCol="0" anchor="ctr"/>
            <a:lstStyle/>
            <a:p>
              <a:pPr algn="ctr">
                <a:lnSpc>
                  <a:spcPts val="4199"/>
                </a:lnSpc>
              </a:pPr>
              <a:r>
                <a:rPr lang="en-US" sz="3499" b="1" spc="-69">
                  <a:solidFill>
                    <a:srgbClr val="F2F4F5"/>
                  </a:solidFill>
                  <a:latin typeface="Lato Bold"/>
                  <a:ea typeface="Lato Bold"/>
                  <a:cs typeface="Lato Bold"/>
                  <a:sym typeface="Lato Bold"/>
                </a:rPr>
                <a:t>Step 1:</a:t>
              </a:r>
            </a:p>
            <a:p>
              <a:pPr algn="ctr">
                <a:lnSpc>
                  <a:spcPts val="2999"/>
                </a:lnSpc>
              </a:pPr>
              <a:r>
                <a:rPr lang="en-US" sz="2499" spc="-49">
                  <a:solidFill>
                    <a:srgbClr val="F2F4F5"/>
                  </a:solidFill>
                  <a:latin typeface="Lato"/>
                  <a:ea typeface="Lato"/>
                  <a:cs typeface="Lato"/>
                  <a:sym typeface="Lato"/>
                </a:rPr>
                <a:t>Establish a baseline performance benchmark for all subsequent models</a:t>
              </a:r>
            </a:p>
          </p:txBody>
        </p:sp>
      </p:grpSp>
      <p:grpSp>
        <p:nvGrpSpPr>
          <p:cNvPr id="11" name="Group 11"/>
          <p:cNvGrpSpPr/>
          <p:nvPr/>
        </p:nvGrpSpPr>
        <p:grpSpPr>
          <a:xfrm>
            <a:off x="1781977" y="3227642"/>
            <a:ext cx="15073918" cy="1306258"/>
            <a:chOff x="0" y="0"/>
            <a:chExt cx="3970085" cy="499571"/>
          </a:xfrm>
        </p:grpSpPr>
        <p:sp>
          <p:nvSpPr>
            <p:cNvPr id="12" name="Freeform 12"/>
            <p:cNvSpPr/>
            <p:nvPr/>
          </p:nvSpPr>
          <p:spPr>
            <a:xfrm>
              <a:off x="0" y="0"/>
              <a:ext cx="3970086" cy="499571"/>
            </a:xfrm>
            <a:custGeom>
              <a:avLst/>
              <a:gdLst/>
              <a:ahLst/>
              <a:cxnLst/>
              <a:rect l="l" t="t" r="r" b="b"/>
              <a:pathLst>
                <a:path w="3970086" h="499571">
                  <a:moveTo>
                    <a:pt x="0" y="0"/>
                  </a:moveTo>
                  <a:lnTo>
                    <a:pt x="3970086" y="0"/>
                  </a:lnTo>
                  <a:lnTo>
                    <a:pt x="3970086" y="499571"/>
                  </a:lnTo>
                  <a:lnTo>
                    <a:pt x="0" y="499571"/>
                  </a:lnTo>
                  <a:close/>
                </a:path>
              </a:pathLst>
            </a:custGeom>
            <a:solidFill>
              <a:srgbClr val="5170FF"/>
            </a:solidFill>
          </p:spPr>
          <p:txBody>
            <a:bodyPr/>
            <a:lstStyle/>
            <a:p>
              <a:endParaRPr lang="en-US"/>
            </a:p>
          </p:txBody>
        </p:sp>
        <p:sp>
          <p:nvSpPr>
            <p:cNvPr id="13" name="TextBox 13"/>
            <p:cNvSpPr txBox="1"/>
            <p:nvPr/>
          </p:nvSpPr>
          <p:spPr>
            <a:xfrm>
              <a:off x="0" y="0"/>
              <a:ext cx="3970085" cy="499571"/>
            </a:xfrm>
            <a:prstGeom prst="rect">
              <a:avLst/>
            </a:prstGeom>
          </p:spPr>
          <p:txBody>
            <a:bodyPr lIns="50800" tIns="50800" rIns="50800" bIns="50800" rtlCol="0" anchor="ctr"/>
            <a:lstStyle/>
            <a:p>
              <a:pPr algn="ctr">
                <a:lnSpc>
                  <a:spcPts val="4199"/>
                </a:lnSpc>
              </a:pPr>
              <a:r>
                <a:rPr lang="en-US" sz="3499" b="1" spc="-69">
                  <a:solidFill>
                    <a:srgbClr val="F2F4F5"/>
                  </a:solidFill>
                  <a:latin typeface="Lato Bold"/>
                  <a:ea typeface="Lato Bold"/>
                  <a:cs typeface="Lato Bold"/>
                  <a:sym typeface="Lato Bold"/>
                </a:rPr>
                <a:t>Step 2:</a:t>
              </a:r>
            </a:p>
            <a:p>
              <a:pPr algn="ctr">
                <a:lnSpc>
                  <a:spcPts val="2999"/>
                </a:lnSpc>
              </a:pPr>
              <a:r>
                <a:rPr lang="en-US" sz="2499" spc="-49">
                  <a:solidFill>
                    <a:srgbClr val="F2F4F5"/>
                  </a:solidFill>
                  <a:latin typeface="Lato"/>
                  <a:ea typeface="Lato"/>
                  <a:cs typeface="Lato"/>
                  <a:sym typeface="Lato"/>
                </a:rPr>
                <a:t>Introduce more complex, flexible models to capture relationships</a:t>
              </a:r>
            </a:p>
          </p:txBody>
        </p:sp>
      </p:grpSp>
      <p:grpSp>
        <p:nvGrpSpPr>
          <p:cNvPr id="14" name="Group 14"/>
          <p:cNvGrpSpPr/>
          <p:nvPr/>
        </p:nvGrpSpPr>
        <p:grpSpPr>
          <a:xfrm>
            <a:off x="1785290" y="4778022"/>
            <a:ext cx="15073918" cy="1501520"/>
            <a:chOff x="0" y="0"/>
            <a:chExt cx="3970085" cy="395462"/>
          </a:xfrm>
        </p:grpSpPr>
        <p:sp>
          <p:nvSpPr>
            <p:cNvPr id="15" name="Freeform 15"/>
            <p:cNvSpPr/>
            <p:nvPr/>
          </p:nvSpPr>
          <p:spPr>
            <a:xfrm>
              <a:off x="0" y="0"/>
              <a:ext cx="3970086" cy="395462"/>
            </a:xfrm>
            <a:custGeom>
              <a:avLst/>
              <a:gdLst/>
              <a:ahLst/>
              <a:cxnLst/>
              <a:rect l="l" t="t" r="r" b="b"/>
              <a:pathLst>
                <a:path w="3970086" h="395462">
                  <a:moveTo>
                    <a:pt x="0" y="0"/>
                  </a:moveTo>
                  <a:lnTo>
                    <a:pt x="3970086" y="0"/>
                  </a:lnTo>
                  <a:lnTo>
                    <a:pt x="3970086" y="395462"/>
                  </a:lnTo>
                  <a:lnTo>
                    <a:pt x="0" y="395462"/>
                  </a:lnTo>
                  <a:close/>
                </a:path>
              </a:pathLst>
            </a:custGeom>
            <a:solidFill>
              <a:srgbClr val="004AAD"/>
            </a:solidFill>
          </p:spPr>
          <p:txBody>
            <a:bodyPr/>
            <a:lstStyle/>
            <a:p>
              <a:endParaRPr lang="en-US"/>
            </a:p>
          </p:txBody>
        </p:sp>
        <p:sp>
          <p:nvSpPr>
            <p:cNvPr id="16" name="TextBox 16"/>
            <p:cNvSpPr txBox="1"/>
            <p:nvPr/>
          </p:nvSpPr>
          <p:spPr>
            <a:xfrm>
              <a:off x="0" y="0"/>
              <a:ext cx="3970085" cy="395462"/>
            </a:xfrm>
            <a:prstGeom prst="rect">
              <a:avLst/>
            </a:prstGeom>
          </p:spPr>
          <p:txBody>
            <a:bodyPr lIns="50800" tIns="50800" rIns="50800" bIns="50800" rtlCol="0" anchor="ctr"/>
            <a:lstStyle/>
            <a:p>
              <a:pPr algn="ctr">
                <a:lnSpc>
                  <a:spcPts val="4199"/>
                </a:lnSpc>
              </a:pPr>
              <a:r>
                <a:rPr lang="en-US" sz="3499" b="1" spc="-69">
                  <a:solidFill>
                    <a:srgbClr val="F2F4F5"/>
                  </a:solidFill>
                  <a:latin typeface="Lato Bold"/>
                  <a:ea typeface="Lato Bold"/>
                  <a:cs typeface="Lato Bold"/>
                  <a:sym typeface="Lato Bold"/>
                </a:rPr>
                <a:t>Step 3:</a:t>
              </a:r>
            </a:p>
            <a:p>
              <a:pPr algn="ctr">
                <a:lnSpc>
                  <a:spcPts val="2999"/>
                </a:lnSpc>
              </a:pPr>
              <a:r>
                <a:rPr lang="en-US" sz="2499" spc="-49">
                  <a:solidFill>
                    <a:srgbClr val="F2F4F5"/>
                  </a:solidFill>
                  <a:latin typeface="Lato"/>
                  <a:ea typeface="Lato"/>
                  <a:cs typeface="Lato"/>
                  <a:sym typeface="Lato"/>
                </a:rPr>
                <a:t>Evaluate the models using same training and test split, tune hyperparameters of models, when feasible, and apply 5-fold cross validation</a:t>
              </a:r>
            </a:p>
          </p:txBody>
        </p:sp>
      </p:grpSp>
      <p:grpSp>
        <p:nvGrpSpPr>
          <p:cNvPr id="17" name="Group 17"/>
          <p:cNvGrpSpPr/>
          <p:nvPr/>
        </p:nvGrpSpPr>
        <p:grpSpPr>
          <a:xfrm>
            <a:off x="1768725" y="6523269"/>
            <a:ext cx="15073918" cy="1139571"/>
            <a:chOff x="0" y="0"/>
            <a:chExt cx="3970085" cy="300134"/>
          </a:xfrm>
        </p:grpSpPr>
        <p:sp>
          <p:nvSpPr>
            <p:cNvPr id="18" name="Freeform 18"/>
            <p:cNvSpPr/>
            <p:nvPr/>
          </p:nvSpPr>
          <p:spPr>
            <a:xfrm>
              <a:off x="0" y="0"/>
              <a:ext cx="3970086" cy="300134"/>
            </a:xfrm>
            <a:custGeom>
              <a:avLst/>
              <a:gdLst/>
              <a:ahLst/>
              <a:cxnLst/>
              <a:rect l="l" t="t" r="r" b="b"/>
              <a:pathLst>
                <a:path w="3970086" h="300134">
                  <a:moveTo>
                    <a:pt x="0" y="0"/>
                  </a:moveTo>
                  <a:lnTo>
                    <a:pt x="3970086" y="0"/>
                  </a:lnTo>
                  <a:lnTo>
                    <a:pt x="3970086" y="300134"/>
                  </a:lnTo>
                  <a:lnTo>
                    <a:pt x="0" y="300134"/>
                  </a:lnTo>
                  <a:close/>
                </a:path>
              </a:pathLst>
            </a:custGeom>
            <a:solidFill>
              <a:srgbClr val="1800AD"/>
            </a:solidFill>
          </p:spPr>
          <p:txBody>
            <a:bodyPr/>
            <a:lstStyle/>
            <a:p>
              <a:endParaRPr lang="en-US"/>
            </a:p>
          </p:txBody>
        </p:sp>
        <p:sp>
          <p:nvSpPr>
            <p:cNvPr id="19" name="TextBox 19"/>
            <p:cNvSpPr txBox="1"/>
            <p:nvPr/>
          </p:nvSpPr>
          <p:spPr>
            <a:xfrm>
              <a:off x="0" y="0"/>
              <a:ext cx="3970085" cy="300134"/>
            </a:xfrm>
            <a:prstGeom prst="rect">
              <a:avLst/>
            </a:prstGeom>
          </p:spPr>
          <p:txBody>
            <a:bodyPr lIns="50800" tIns="50800" rIns="50800" bIns="50800" rtlCol="0" anchor="ctr"/>
            <a:lstStyle/>
            <a:p>
              <a:pPr algn="ctr">
                <a:lnSpc>
                  <a:spcPts val="4199"/>
                </a:lnSpc>
              </a:pPr>
              <a:r>
                <a:rPr lang="en-US" sz="3499" b="1" spc="-69">
                  <a:solidFill>
                    <a:srgbClr val="F2F4F5"/>
                  </a:solidFill>
                  <a:latin typeface="Lato Bold"/>
                  <a:ea typeface="Lato Bold"/>
                  <a:cs typeface="Lato Bold"/>
                  <a:sym typeface="Lato Bold"/>
                </a:rPr>
                <a:t>Step 4:</a:t>
              </a:r>
            </a:p>
            <a:p>
              <a:pPr algn="ctr">
                <a:lnSpc>
                  <a:spcPts val="3000"/>
                </a:lnSpc>
              </a:pPr>
              <a:r>
                <a:rPr lang="en-US" sz="2500" spc="-50">
                  <a:solidFill>
                    <a:srgbClr val="F2F4F5"/>
                  </a:solidFill>
                  <a:latin typeface="Lato"/>
                  <a:ea typeface="Lato"/>
                  <a:cs typeface="Lato"/>
                  <a:sym typeface="Lato"/>
                </a:rPr>
                <a:t>Comparison using MAE, RMSE and R-squared </a:t>
              </a:r>
            </a:p>
          </p:txBody>
        </p:sp>
      </p:grpSp>
      <p:grpSp>
        <p:nvGrpSpPr>
          <p:cNvPr id="20" name="Group 20"/>
          <p:cNvGrpSpPr/>
          <p:nvPr/>
        </p:nvGrpSpPr>
        <p:grpSpPr>
          <a:xfrm>
            <a:off x="1768725" y="7927522"/>
            <a:ext cx="15073918" cy="1130045"/>
            <a:chOff x="0" y="0"/>
            <a:chExt cx="3970085" cy="297625"/>
          </a:xfrm>
        </p:grpSpPr>
        <p:sp>
          <p:nvSpPr>
            <p:cNvPr id="21" name="Freeform 21"/>
            <p:cNvSpPr/>
            <p:nvPr/>
          </p:nvSpPr>
          <p:spPr>
            <a:xfrm>
              <a:off x="0" y="0"/>
              <a:ext cx="3970086" cy="297625"/>
            </a:xfrm>
            <a:custGeom>
              <a:avLst/>
              <a:gdLst/>
              <a:ahLst/>
              <a:cxnLst/>
              <a:rect l="l" t="t" r="r" b="b"/>
              <a:pathLst>
                <a:path w="3970086" h="297625">
                  <a:moveTo>
                    <a:pt x="0" y="0"/>
                  </a:moveTo>
                  <a:lnTo>
                    <a:pt x="3970086" y="0"/>
                  </a:lnTo>
                  <a:lnTo>
                    <a:pt x="3970086" y="297625"/>
                  </a:lnTo>
                  <a:lnTo>
                    <a:pt x="0" y="297625"/>
                  </a:ln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22" name="TextBox 22"/>
            <p:cNvSpPr txBox="1"/>
            <p:nvPr/>
          </p:nvSpPr>
          <p:spPr>
            <a:xfrm>
              <a:off x="0" y="0"/>
              <a:ext cx="3970085" cy="297625"/>
            </a:xfrm>
            <a:prstGeom prst="rect">
              <a:avLst/>
            </a:prstGeom>
          </p:spPr>
          <p:txBody>
            <a:bodyPr lIns="50800" tIns="50800" rIns="50800" bIns="50800" rtlCol="0" anchor="ctr"/>
            <a:lstStyle/>
            <a:p>
              <a:pPr algn="ctr">
                <a:lnSpc>
                  <a:spcPts val="4199"/>
                </a:lnSpc>
              </a:pPr>
              <a:r>
                <a:rPr lang="en-US" sz="3499" b="1" spc="-69">
                  <a:solidFill>
                    <a:srgbClr val="F2F4F5"/>
                  </a:solidFill>
                  <a:latin typeface="Lato Bold"/>
                  <a:ea typeface="Lato Bold"/>
                  <a:cs typeface="Lato Bold"/>
                  <a:sym typeface="Lato Bold"/>
                </a:rPr>
                <a:t>Step 5:</a:t>
              </a:r>
            </a:p>
            <a:p>
              <a:pPr algn="ctr">
                <a:lnSpc>
                  <a:spcPts val="2999"/>
                </a:lnSpc>
              </a:pPr>
              <a:r>
                <a:rPr lang="en-US" sz="2499" spc="-49">
                  <a:solidFill>
                    <a:srgbClr val="F2F4F5"/>
                  </a:solidFill>
                  <a:latin typeface="Lato"/>
                  <a:ea typeface="Lato"/>
                  <a:cs typeface="Lato"/>
                  <a:sym typeface="Lato"/>
                </a:rPr>
                <a:t>Building and interpreting our two stage prediction algorithm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10" name="TextBox 10"/>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Comparison Criteria</a:t>
            </a:r>
          </a:p>
        </p:txBody>
      </p:sp>
      <p:sp>
        <p:nvSpPr>
          <p:cNvPr id="11" name="TextBox 11"/>
          <p:cNvSpPr txBox="1"/>
          <p:nvPr/>
        </p:nvSpPr>
        <p:spPr>
          <a:xfrm>
            <a:off x="2558280" y="8352611"/>
            <a:ext cx="13171440" cy="845424"/>
          </a:xfrm>
          <a:prstGeom prst="rect">
            <a:avLst/>
          </a:prstGeom>
        </p:spPr>
        <p:txBody>
          <a:bodyPr wrap="square" lIns="0" tIns="0" rIns="0" bIns="0" rtlCol="0" anchor="t">
            <a:spAutoFit/>
          </a:bodyPr>
          <a:lstStyle/>
          <a:p>
            <a:pPr algn="ctr">
              <a:lnSpc>
                <a:spcPts val="7345"/>
              </a:lnSpc>
              <a:spcBef>
                <a:spcPct val="0"/>
              </a:spcBef>
            </a:pPr>
            <a:r>
              <a:rPr lang="en-US" sz="5247" b="1" dirty="0">
                <a:solidFill>
                  <a:srgbClr val="399C39"/>
                </a:solidFill>
                <a:latin typeface="Lato Bold"/>
                <a:ea typeface="Lato Bold"/>
                <a:cs typeface="Lato Bold"/>
                <a:sym typeface="Lato Bold"/>
              </a:rPr>
              <a:t>BEST MODEL</a:t>
            </a:r>
            <a:r>
              <a:rPr lang="en-US" sz="5247" b="1" dirty="0">
                <a:solidFill>
                  <a:srgbClr val="000000"/>
                </a:solidFill>
                <a:latin typeface="Lato Bold"/>
                <a:ea typeface="Lato Bold"/>
                <a:cs typeface="Lato Bold"/>
                <a:sym typeface="Lato Bold"/>
              </a:rPr>
              <a:t> = CONSIDERS ALL THREE</a:t>
            </a:r>
          </a:p>
        </p:txBody>
      </p:sp>
      <p:pic>
        <p:nvPicPr>
          <p:cNvPr id="13" name="Picture 12">
            <a:extLst>
              <a:ext uri="{FF2B5EF4-FFF2-40B4-BE49-F238E27FC236}">
                <a16:creationId xmlns:a16="http://schemas.microsoft.com/office/drawing/2014/main" id="{4BC1CA77-C3B6-3DBC-3FA1-50A49761F968}"/>
              </a:ext>
            </a:extLst>
          </p:cNvPr>
          <p:cNvPicPr>
            <a:picLocks noChangeAspect="1"/>
          </p:cNvPicPr>
          <p:nvPr/>
        </p:nvPicPr>
        <p:blipFill>
          <a:blip r:embed="rId3"/>
          <a:stretch>
            <a:fillRect/>
          </a:stretch>
        </p:blipFill>
        <p:spPr>
          <a:xfrm>
            <a:off x="1418147" y="2533285"/>
            <a:ext cx="15451706" cy="52204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TextBox 7"/>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Baseline Model</a:t>
            </a:r>
          </a:p>
        </p:txBody>
      </p:sp>
      <p:grpSp>
        <p:nvGrpSpPr>
          <p:cNvPr id="8" name="Group 8"/>
          <p:cNvGrpSpPr/>
          <p:nvPr/>
        </p:nvGrpSpPr>
        <p:grpSpPr>
          <a:xfrm rot="-5400000">
            <a:off x="7969291" y="7113504"/>
            <a:ext cx="1679885" cy="2906812"/>
            <a:chOff x="0" y="0"/>
            <a:chExt cx="649279" cy="1123489"/>
          </a:xfrm>
        </p:grpSpPr>
        <p:sp>
          <p:nvSpPr>
            <p:cNvPr id="9" name="Freeform 9"/>
            <p:cNvSpPr/>
            <p:nvPr/>
          </p:nvSpPr>
          <p:spPr>
            <a:xfrm>
              <a:off x="0" y="0"/>
              <a:ext cx="649279" cy="1123489"/>
            </a:xfrm>
            <a:custGeom>
              <a:avLst/>
              <a:gdLst/>
              <a:ahLst/>
              <a:cxnLst/>
              <a:rect l="l" t="t" r="r" b="b"/>
              <a:pathLst>
                <a:path w="649279" h="1123489">
                  <a:moveTo>
                    <a:pt x="324640" y="1123489"/>
                  </a:moveTo>
                  <a:lnTo>
                    <a:pt x="0" y="717089"/>
                  </a:lnTo>
                  <a:lnTo>
                    <a:pt x="203200" y="717089"/>
                  </a:lnTo>
                  <a:lnTo>
                    <a:pt x="203200" y="0"/>
                  </a:lnTo>
                  <a:lnTo>
                    <a:pt x="446079" y="0"/>
                  </a:lnTo>
                  <a:lnTo>
                    <a:pt x="446079" y="717089"/>
                  </a:lnTo>
                  <a:lnTo>
                    <a:pt x="649279" y="717089"/>
                  </a:lnTo>
                  <a:lnTo>
                    <a:pt x="324640" y="1123489"/>
                  </a:lnTo>
                  <a:close/>
                </a:path>
              </a:pathLst>
            </a:custGeom>
            <a:solidFill>
              <a:srgbClr val="A4C5DF"/>
            </a:solidFill>
          </p:spPr>
          <p:txBody>
            <a:bodyPr/>
            <a:lstStyle/>
            <a:p>
              <a:endParaRPr lang="en-US"/>
            </a:p>
          </p:txBody>
        </p:sp>
        <p:sp>
          <p:nvSpPr>
            <p:cNvPr id="10" name="TextBox 10"/>
            <p:cNvSpPr txBox="1"/>
            <p:nvPr/>
          </p:nvSpPr>
          <p:spPr>
            <a:xfrm>
              <a:off x="203200" y="0"/>
              <a:ext cx="242879" cy="1021889"/>
            </a:xfrm>
            <a:prstGeom prst="rect">
              <a:avLst/>
            </a:prstGeom>
          </p:spPr>
          <p:txBody>
            <a:bodyPr lIns="50800" tIns="50800" rIns="50800" bIns="50800" rtlCol="0" anchor="ctr"/>
            <a:lstStyle/>
            <a:p>
              <a:pPr algn="ctr">
                <a:lnSpc>
                  <a:spcPts val="2999"/>
                </a:lnSpc>
              </a:pPr>
              <a:endParaRPr/>
            </a:p>
          </p:txBody>
        </p:sp>
      </p:grpSp>
      <p:grpSp>
        <p:nvGrpSpPr>
          <p:cNvPr id="11" name="Group 11"/>
          <p:cNvGrpSpPr/>
          <p:nvPr/>
        </p:nvGrpSpPr>
        <p:grpSpPr>
          <a:xfrm rot="-5400000">
            <a:off x="7969291" y="1445199"/>
            <a:ext cx="1679885" cy="2906812"/>
            <a:chOff x="0" y="0"/>
            <a:chExt cx="649279" cy="1123489"/>
          </a:xfrm>
        </p:grpSpPr>
        <p:sp>
          <p:nvSpPr>
            <p:cNvPr id="12" name="Freeform 12"/>
            <p:cNvSpPr/>
            <p:nvPr/>
          </p:nvSpPr>
          <p:spPr>
            <a:xfrm>
              <a:off x="0" y="0"/>
              <a:ext cx="649279" cy="1123489"/>
            </a:xfrm>
            <a:custGeom>
              <a:avLst/>
              <a:gdLst/>
              <a:ahLst/>
              <a:cxnLst/>
              <a:rect l="l" t="t" r="r" b="b"/>
              <a:pathLst>
                <a:path w="649279" h="1123489">
                  <a:moveTo>
                    <a:pt x="324640" y="1123489"/>
                  </a:moveTo>
                  <a:lnTo>
                    <a:pt x="0" y="717089"/>
                  </a:lnTo>
                  <a:lnTo>
                    <a:pt x="203200" y="717089"/>
                  </a:lnTo>
                  <a:lnTo>
                    <a:pt x="203200" y="0"/>
                  </a:lnTo>
                  <a:lnTo>
                    <a:pt x="446079" y="0"/>
                  </a:lnTo>
                  <a:lnTo>
                    <a:pt x="446079" y="717089"/>
                  </a:lnTo>
                  <a:lnTo>
                    <a:pt x="649279" y="717089"/>
                  </a:lnTo>
                  <a:lnTo>
                    <a:pt x="324640" y="1123489"/>
                  </a:lnTo>
                  <a:close/>
                </a:path>
              </a:pathLst>
            </a:custGeom>
            <a:solidFill>
              <a:srgbClr val="1800AD"/>
            </a:solidFill>
          </p:spPr>
          <p:txBody>
            <a:bodyPr/>
            <a:lstStyle/>
            <a:p>
              <a:endParaRPr lang="en-US"/>
            </a:p>
          </p:txBody>
        </p:sp>
        <p:sp>
          <p:nvSpPr>
            <p:cNvPr id="13" name="TextBox 13"/>
            <p:cNvSpPr txBox="1"/>
            <p:nvPr/>
          </p:nvSpPr>
          <p:spPr>
            <a:xfrm>
              <a:off x="203200" y="0"/>
              <a:ext cx="242879" cy="1021889"/>
            </a:xfrm>
            <a:prstGeom prst="rect">
              <a:avLst/>
            </a:prstGeom>
          </p:spPr>
          <p:txBody>
            <a:bodyPr lIns="50800" tIns="50800" rIns="50800" bIns="50800" rtlCol="0" anchor="ctr"/>
            <a:lstStyle/>
            <a:p>
              <a:pPr algn="ctr">
                <a:lnSpc>
                  <a:spcPts val="2999"/>
                </a:lnSpc>
              </a:pPr>
              <a:endParaRPr/>
            </a:p>
          </p:txBody>
        </p:sp>
      </p:grpSp>
      <p:grpSp>
        <p:nvGrpSpPr>
          <p:cNvPr id="14" name="Group 14"/>
          <p:cNvGrpSpPr/>
          <p:nvPr/>
        </p:nvGrpSpPr>
        <p:grpSpPr>
          <a:xfrm rot="-5400000">
            <a:off x="7969291" y="3334634"/>
            <a:ext cx="1679885" cy="2906812"/>
            <a:chOff x="0" y="0"/>
            <a:chExt cx="649279" cy="1123489"/>
          </a:xfrm>
        </p:grpSpPr>
        <p:sp>
          <p:nvSpPr>
            <p:cNvPr id="15" name="Freeform 15"/>
            <p:cNvSpPr/>
            <p:nvPr/>
          </p:nvSpPr>
          <p:spPr>
            <a:xfrm>
              <a:off x="0" y="0"/>
              <a:ext cx="649279" cy="1123489"/>
            </a:xfrm>
            <a:custGeom>
              <a:avLst/>
              <a:gdLst/>
              <a:ahLst/>
              <a:cxnLst/>
              <a:rect l="l" t="t" r="r" b="b"/>
              <a:pathLst>
                <a:path w="649279" h="1123489">
                  <a:moveTo>
                    <a:pt x="324640" y="1123489"/>
                  </a:moveTo>
                  <a:lnTo>
                    <a:pt x="0" y="717089"/>
                  </a:lnTo>
                  <a:lnTo>
                    <a:pt x="203200" y="717089"/>
                  </a:lnTo>
                  <a:lnTo>
                    <a:pt x="203200" y="0"/>
                  </a:lnTo>
                  <a:lnTo>
                    <a:pt x="446079" y="0"/>
                  </a:lnTo>
                  <a:lnTo>
                    <a:pt x="446079" y="717089"/>
                  </a:lnTo>
                  <a:lnTo>
                    <a:pt x="649279" y="717089"/>
                  </a:lnTo>
                  <a:lnTo>
                    <a:pt x="324640" y="1123489"/>
                  </a:lnTo>
                  <a:close/>
                </a:path>
              </a:pathLst>
            </a:custGeom>
            <a:solidFill>
              <a:srgbClr val="004AAD"/>
            </a:solidFill>
          </p:spPr>
          <p:txBody>
            <a:bodyPr/>
            <a:lstStyle/>
            <a:p>
              <a:endParaRPr lang="en-US"/>
            </a:p>
          </p:txBody>
        </p:sp>
        <p:sp>
          <p:nvSpPr>
            <p:cNvPr id="16" name="TextBox 16"/>
            <p:cNvSpPr txBox="1"/>
            <p:nvPr/>
          </p:nvSpPr>
          <p:spPr>
            <a:xfrm>
              <a:off x="203200" y="0"/>
              <a:ext cx="242879" cy="1021889"/>
            </a:xfrm>
            <a:prstGeom prst="rect">
              <a:avLst/>
            </a:prstGeom>
          </p:spPr>
          <p:txBody>
            <a:bodyPr lIns="50800" tIns="50800" rIns="50800" bIns="50800" rtlCol="0" anchor="ctr"/>
            <a:lstStyle/>
            <a:p>
              <a:pPr algn="ctr">
                <a:lnSpc>
                  <a:spcPts val="2999"/>
                </a:lnSpc>
              </a:pPr>
              <a:endParaRPr/>
            </a:p>
          </p:txBody>
        </p:sp>
      </p:grpSp>
      <p:grpSp>
        <p:nvGrpSpPr>
          <p:cNvPr id="17" name="Group 17"/>
          <p:cNvGrpSpPr/>
          <p:nvPr/>
        </p:nvGrpSpPr>
        <p:grpSpPr>
          <a:xfrm rot="-5400000">
            <a:off x="7969291" y="5224069"/>
            <a:ext cx="1679885" cy="2906812"/>
            <a:chOff x="0" y="0"/>
            <a:chExt cx="649279" cy="1123489"/>
          </a:xfrm>
        </p:grpSpPr>
        <p:sp>
          <p:nvSpPr>
            <p:cNvPr id="18" name="Freeform 18"/>
            <p:cNvSpPr/>
            <p:nvPr/>
          </p:nvSpPr>
          <p:spPr>
            <a:xfrm>
              <a:off x="0" y="0"/>
              <a:ext cx="649279" cy="1123489"/>
            </a:xfrm>
            <a:custGeom>
              <a:avLst/>
              <a:gdLst/>
              <a:ahLst/>
              <a:cxnLst/>
              <a:rect l="l" t="t" r="r" b="b"/>
              <a:pathLst>
                <a:path w="649279" h="1123489">
                  <a:moveTo>
                    <a:pt x="324640" y="1123489"/>
                  </a:moveTo>
                  <a:lnTo>
                    <a:pt x="0" y="717089"/>
                  </a:lnTo>
                  <a:lnTo>
                    <a:pt x="203200" y="717089"/>
                  </a:lnTo>
                  <a:lnTo>
                    <a:pt x="203200" y="0"/>
                  </a:lnTo>
                  <a:lnTo>
                    <a:pt x="446079" y="0"/>
                  </a:lnTo>
                  <a:lnTo>
                    <a:pt x="446079" y="717089"/>
                  </a:lnTo>
                  <a:lnTo>
                    <a:pt x="649279" y="717089"/>
                  </a:lnTo>
                  <a:lnTo>
                    <a:pt x="324640" y="1123489"/>
                  </a:lnTo>
                  <a:close/>
                </a:path>
              </a:pathLst>
            </a:custGeom>
            <a:solidFill>
              <a:srgbClr val="5170FF"/>
            </a:solidFill>
          </p:spPr>
          <p:txBody>
            <a:bodyPr/>
            <a:lstStyle/>
            <a:p>
              <a:endParaRPr lang="en-US"/>
            </a:p>
          </p:txBody>
        </p:sp>
        <p:sp>
          <p:nvSpPr>
            <p:cNvPr id="19" name="TextBox 19"/>
            <p:cNvSpPr txBox="1"/>
            <p:nvPr/>
          </p:nvSpPr>
          <p:spPr>
            <a:xfrm>
              <a:off x="203200" y="0"/>
              <a:ext cx="242879" cy="1021889"/>
            </a:xfrm>
            <a:prstGeom prst="rect">
              <a:avLst/>
            </a:prstGeom>
          </p:spPr>
          <p:txBody>
            <a:bodyPr lIns="50800" tIns="50800" rIns="50800" bIns="50800" rtlCol="0" anchor="ctr"/>
            <a:lstStyle/>
            <a:p>
              <a:pPr algn="ctr">
                <a:lnSpc>
                  <a:spcPts val="2999"/>
                </a:lnSpc>
              </a:pPr>
              <a:endParaRPr/>
            </a:p>
          </p:txBody>
        </p:sp>
      </p:grpSp>
      <p:sp>
        <p:nvSpPr>
          <p:cNvPr id="20" name="TextBox 20"/>
          <p:cNvSpPr txBox="1"/>
          <p:nvPr/>
        </p:nvSpPr>
        <p:spPr>
          <a:xfrm>
            <a:off x="2317218" y="2407433"/>
            <a:ext cx="371427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Naive Rule</a:t>
            </a:r>
          </a:p>
        </p:txBody>
      </p:sp>
      <p:sp>
        <p:nvSpPr>
          <p:cNvPr id="21" name="TextBox 21"/>
          <p:cNvSpPr txBox="1"/>
          <p:nvPr/>
        </p:nvSpPr>
        <p:spPr>
          <a:xfrm>
            <a:off x="2317218" y="4296868"/>
            <a:ext cx="371427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MAE</a:t>
            </a:r>
          </a:p>
        </p:txBody>
      </p:sp>
      <p:sp>
        <p:nvSpPr>
          <p:cNvPr id="22" name="TextBox 22"/>
          <p:cNvSpPr txBox="1"/>
          <p:nvPr/>
        </p:nvSpPr>
        <p:spPr>
          <a:xfrm>
            <a:off x="2317218" y="8063997"/>
            <a:ext cx="371427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R^2</a:t>
            </a:r>
          </a:p>
        </p:txBody>
      </p:sp>
      <p:sp>
        <p:nvSpPr>
          <p:cNvPr id="23" name="TextBox 23"/>
          <p:cNvSpPr txBox="1"/>
          <p:nvPr/>
        </p:nvSpPr>
        <p:spPr>
          <a:xfrm>
            <a:off x="2317218" y="6186302"/>
            <a:ext cx="371427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RMSE</a:t>
            </a:r>
          </a:p>
        </p:txBody>
      </p:sp>
      <p:sp>
        <p:nvSpPr>
          <p:cNvPr id="24" name="TextBox 24"/>
          <p:cNvSpPr txBox="1"/>
          <p:nvPr/>
        </p:nvSpPr>
        <p:spPr>
          <a:xfrm>
            <a:off x="11188097" y="2419172"/>
            <a:ext cx="6071203" cy="887095"/>
          </a:xfrm>
          <a:prstGeom prst="rect">
            <a:avLst/>
          </a:prstGeom>
        </p:spPr>
        <p:txBody>
          <a:bodyPr lIns="0" tIns="0" rIns="0" bIns="0" rtlCol="0" anchor="t">
            <a:spAutoFit/>
          </a:bodyPr>
          <a:lstStyle/>
          <a:p>
            <a:pPr algn="ctr">
              <a:lnSpc>
                <a:spcPts val="7279"/>
              </a:lnSpc>
            </a:pPr>
            <a:r>
              <a:rPr lang="en-US" sz="5199">
                <a:solidFill>
                  <a:srgbClr val="000000"/>
                </a:solidFill>
                <a:latin typeface="Lato"/>
                <a:ea typeface="Lato"/>
                <a:cs typeface="Lato"/>
                <a:sym typeface="Lato"/>
              </a:rPr>
              <a:t>Calculate by mean</a:t>
            </a:r>
          </a:p>
        </p:txBody>
      </p:sp>
      <p:sp>
        <p:nvSpPr>
          <p:cNvPr id="25" name="TextBox 25"/>
          <p:cNvSpPr txBox="1"/>
          <p:nvPr/>
        </p:nvSpPr>
        <p:spPr>
          <a:xfrm>
            <a:off x="12120014" y="4315918"/>
            <a:ext cx="3714277" cy="887095"/>
          </a:xfrm>
          <a:prstGeom prst="rect">
            <a:avLst/>
          </a:prstGeom>
        </p:spPr>
        <p:txBody>
          <a:bodyPr lIns="0" tIns="0" rIns="0" bIns="0" rtlCol="0" anchor="t">
            <a:spAutoFit/>
          </a:bodyPr>
          <a:lstStyle/>
          <a:p>
            <a:pPr algn="ctr">
              <a:lnSpc>
                <a:spcPts val="7279"/>
              </a:lnSpc>
            </a:pPr>
            <a:r>
              <a:rPr lang="en-US" sz="5199">
                <a:solidFill>
                  <a:srgbClr val="000000"/>
                </a:solidFill>
                <a:latin typeface="Lato"/>
                <a:ea typeface="Lato"/>
                <a:cs typeface="Lato"/>
                <a:sym typeface="Lato"/>
              </a:rPr>
              <a:t>9132.437</a:t>
            </a:r>
          </a:p>
        </p:txBody>
      </p:sp>
      <p:sp>
        <p:nvSpPr>
          <p:cNvPr id="26" name="TextBox 26"/>
          <p:cNvSpPr txBox="1"/>
          <p:nvPr/>
        </p:nvSpPr>
        <p:spPr>
          <a:xfrm>
            <a:off x="12322136" y="6186302"/>
            <a:ext cx="3714277" cy="887095"/>
          </a:xfrm>
          <a:prstGeom prst="rect">
            <a:avLst/>
          </a:prstGeom>
        </p:spPr>
        <p:txBody>
          <a:bodyPr lIns="0" tIns="0" rIns="0" bIns="0" rtlCol="0" anchor="t">
            <a:spAutoFit/>
          </a:bodyPr>
          <a:lstStyle/>
          <a:p>
            <a:pPr algn="ctr">
              <a:lnSpc>
                <a:spcPts val="7279"/>
              </a:lnSpc>
            </a:pPr>
            <a:r>
              <a:rPr lang="en-US" sz="5199">
                <a:solidFill>
                  <a:srgbClr val="000000"/>
                </a:solidFill>
                <a:latin typeface="Lato"/>
                <a:ea typeface="Lato"/>
                <a:cs typeface="Lato"/>
                <a:sym typeface="Lato"/>
              </a:rPr>
              <a:t>12156.556</a:t>
            </a:r>
          </a:p>
        </p:txBody>
      </p:sp>
      <p:sp>
        <p:nvSpPr>
          <p:cNvPr id="27" name="TextBox 27"/>
          <p:cNvSpPr txBox="1"/>
          <p:nvPr/>
        </p:nvSpPr>
        <p:spPr>
          <a:xfrm>
            <a:off x="10329285" y="8075737"/>
            <a:ext cx="7699978" cy="887095"/>
          </a:xfrm>
          <a:prstGeom prst="rect">
            <a:avLst/>
          </a:prstGeom>
        </p:spPr>
        <p:txBody>
          <a:bodyPr lIns="0" tIns="0" rIns="0" bIns="0" rtlCol="0" anchor="t">
            <a:spAutoFit/>
          </a:bodyPr>
          <a:lstStyle/>
          <a:p>
            <a:pPr algn="ctr">
              <a:lnSpc>
                <a:spcPts val="7279"/>
              </a:lnSpc>
            </a:pPr>
            <a:r>
              <a:rPr lang="en-US" sz="5199">
                <a:solidFill>
                  <a:srgbClr val="000000"/>
                </a:solidFill>
                <a:latin typeface="Lato"/>
                <a:ea typeface="Lato"/>
                <a:cs typeface="Lato"/>
                <a:sym typeface="Lato"/>
              </a:rPr>
              <a:t>0.000 (Based on mean)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13" name="TextBox 13"/>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Models In Consideration</a:t>
            </a:r>
          </a:p>
        </p:txBody>
      </p:sp>
      <p:pic>
        <p:nvPicPr>
          <p:cNvPr id="15" name="Picture 14">
            <a:extLst>
              <a:ext uri="{FF2B5EF4-FFF2-40B4-BE49-F238E27FC236}">
                <a16:creationId xmlns:a16="http://schemas.microsoft.com/office/drawing/2014/main" id="{08F7E1A6-DE9C-002C-590C-7BC058AD97A8}"/>
              </a:ext>
            </a:extLst>
          </p:cNvPr>
          <p:cNvPicPr>
            <a:picLocks noChangeAspect="1"/>
          </p:cNvPicPr>
          <p:nvPr/>
        </p:nvPicPr>
        <p:blipFill>
          <a:blip r:embed="rId3"/>
          <a:stretch>
            <a:fillRect/>
          </a:stretch>
        </p:blipFill>
        <p:spPr>
          <a:xfrm>
            <a:off x="1831195" y="1747378"/>
            <a:ext cx="15797950" cy="781194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418855" y="3175986"/>
            <a:ext cx="9185419" cy="3792153"/>
          </a:xfrm>
          <a:prstGeom prst="rect">
            <a:avLst/>
          </a:prstGeom>
        </p:spPr>
        <p:txBody>
          <a:bodyPr lIns="0" tIns="0" rIns="0" bIns="0" rtlCol="0" anchor="t">
            <a:spAutoFit/>
          </a:bodyPr>
          <a:lstStyle/>
          <a:p>
            <a:pPr algn="l">
              <a:lnSpc>
                <a:spcPts val="9947"/>
              </a:lnSpc>
            </a:pPr>
            <a:r>
              <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4.MODEL RESULTS:</a:t>
            </a:r>
          </a:p>
          <a:p>
            <a:pPr algn="l">
              <a:lnSpc>
                <a:spcPts val="6719"/>
              </a:lnSpc>
            </a:pPr>
            <a:endPar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endParaRPr>
          </a:p>
          <a:p>
            <a:pPr algn="l">
              <a:lnSpc>
                <a:spcPts val="6719"/>
              </a:lnSpc>
              <a:spcBef>
                <a:spcPct val="0"/>
              </a:spcBef>
            </a:pPr>
            <a:r>
              <a:rPr lang="en-US" sz="4800">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THE BEST MODEL AND WHAT IT TELLS 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TextBox 7"/>
          <p:cNvSpPr txBox="1"/>
          <p:nvPr/>
        </p:nvSpPr>
        <p:spPr>
          <a:xfrm>
            <a:off x="3139802" y="2592107"/>
            <a:ext cx="5840279" cy="7596506"/>
          </a:xfrm>
          <a:prstGeom prst="rect">
            <a:avLst/>
          </a:prstGeom>
        </p:spPr>
        <p:txBody>
          <a:bodyPr lIns="0" tIns="0" rIns="0" bIns="0" rtlCol="0" anchor="t">
            <a:spAutoFit/>
          </a:bodyPr>
          <a:lstStyle/>
          <a:p>
            <a:pPr algn="l">
              <a:lnSpc>
                <a:spcPts val="6019"/>
              </a:lnSpc>
            </a:pPr>
            <a:r>
              <a:rPr lang="en-US" sz="4299" spc="331">
                <a:solidFill>
                  <a:srgbClr val="000000"/>
                </a:solidFill>
                <a:latin typeface="League Spartan"/>
                <a:ea typeface="League Spartan"/>
                <a:cs typeface="League Spartan"/>
                <a:sym typeface="League Spartan"/>
              </a:rPr>
              <a:t>INTRODUCTION</a:t>
            </a:r>
          </a:p>
          <a:p>
            <a:pPr algn="l">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r>
              <a:rPr lang="en-US" sz="4299" spc="331">
                <a:solidFill>
                  <a:srgbClr val="000000"/>
                </a:solidFill>
                <a:latin typeface="League Spartan"/>
                <a:ea typeface="League Spartan"/>
                <a:cs typeface="League Spartan"/>
                <a:sym typeface="League Spartan"/>
              </a:rPr>
              <a:t>DATASET</a:t>
            </a:r>
          </a:p>
          <a:p>
            <a:pPr algn="l">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r>
              <a:rPr lang="en-US" sz="4299" spc="331">
                <a:solidFill>
                  <a:srgbClr val="000000"/>
                </a:solidFill>
                <a:latin typeface="League Spartan"/>
                <a:ea typeface="League Spartan"/>
                <a:cs typeface="League Spartan"/>
                <a:sym typeface="League Spartan"/>
              </a:rPr>
              <a:t>MODEL</a:t>
            </a:r>
          </a:p>
          <a:p>
            <a:pPr algn="ctr">
              <a:lnSpc>
                <a:spcPts val="6019"/>
              </a:lnSpc>
            </a:pPr>
            <a:endParaRPr lang="en-US" sz="4299" spc="331">
              <a:solidFill>
                <a:srgbClr val="000000"/>
              </a:solidFill>
              <a:latin typeface="League Spartan"/>
              <a:ea typeface="League Spartan"/>
              <a:cs typeface="League Spartan"/>
              <a:sym typeface="League Spartan"/>
            </a:endParaRPr>
          </a:p>
          <a:p>
            <a:pPr algn="ctr">
              <a:lnSpc>
                <a:spcPts val="6019"/>
              </a:lnSpc>
            </a:pPr>
            <a:endParaRPr lang="en-US" sz="4299" spc="331">
              <a:solidFill>
                <a:srgbClr val="000000"/>
              </a:solidFill>
              <a:latin typeface="League Spartan"/>
              <a:ea typeface="League Spartan"/>
              <a:cs typeface="League Spartan"/>
              <a:sym typeface="League Spartan"/>
            </a:endParaRPr>
          </a:p>
          <a:p>
            <a:pPr algn="ctr">
              <a:lnSpc>
                <a:spcPts val="6019"/>
              </a:lnSpc>
              <a:spcBef>
                <a:spcPct val="0"/>
              </a:spcBef>
            </a:pPr>
            <a:endParaRPr lang="en-US" sz="4299" spc="331">
              <a:solidFill>
                <a:srgbClr val="000000"/>
              </a:solidFill>
              <a:latin typeface="League Spartan"/>
              <a:ea typeface="League Spartan"/>
              <a:cs typeface="League Spartan"/>
              <a:sym typeface="League Spartan"/>
            </a:endParaRPr>
          </a:p>
        </p:txBody>
      </p:sp>
      <p:grpSp>
        <p:nvGrpSpPr>
          <p:cNvPr id="8" name="Group 8"/>
          <p:cNvGrpSpPr/>
          <p:nvPr/>
        </p:nvGrpSpPr>
        <p:grpSpPr>
          <a:xfrm>
            <a:off x="1368445" y="2556545"/>
            <a:ext cx="1089660" cy="1149987"/>
            <a:chOff x="0" y="0"/>
            <a:chExt cx="812800" cy="857799"/>
          </a:xfrm>
        </p:grpSpPr>
        <p:sp>
          <p:nvSpPr>
            <p:cNvPr id="9" name="Freeform 9"/>
            <p:cNvSpPr/>
            <p:nvPr/>
          </p:nvSpPr>
          <p:spPr>
            <a:xfrm>
              <a:off x="0" y="0"/>
              <a:ext cx="812800" cy="857799"/>
            </a:xfrm>
            <a:custGeom>
              <a:avLst/>
              <a:gdLst/>
              <a:ahLst/>
              <a:cxnLst/>
              <a:rect l="l" t="t" r="r" b="b"/>
              <a:pathLst>
                <a:path w="812800" h="857799">
                  <a:moveTo>
                    <a:pt x="406400" y="0"/>
                  </a:moveTo>
                  <a:cubicBezTo>
                    <a:pt x="181951" y="0"/>
                    <a:pt x="0" y="192025"/>
                    <a:pt x="0" y="428900"/>
                  </a:cubicBezTo>
                  <a:cubicBezTo>
                    <a:pt x="0" y="665774"/>
                    <a:pt x="181951" y="857799"/>
                    <a:pt x="406400" y="857799"/>
                  </a:cubicBezTo>
                  <a:cubicBezTo>
                    <a:pt x="630849" y="857799"/>
                    <a:pt x="812800" y="665774"/>
                    <a:pt x="812800" y="428900"/>
                  </a:cubicBezTo>
                  <a:cubicBezTo>
                    <a:pt x="812800" y="192025"/>
                    <a:pt x="630849" y="0"/>
                    <a:pt x="406400"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10" name="TextBox 10"/>
            <p:cNvSpPr txBox="1"/>
            <p:nvPr/>
          </p:nvSpPr>
          <p:spPr>
            <a:xfrm>
              <a:off x="76200" y="-5306"/>
              <a:ext cx="660400" cy="782687"/>
            </a:xfrm>
            <a:prstGeom prst="rect">
              <a:avLst/>
            </a:prstGeom>
          </p:spPr>
          <p:txBody>
            <a:bodyPr lIns="50800" tIns="50800" rIns="50800" bIns="50800" rtlCol="0" anchor="ctr"/>
            <a:lstStyle/>
            <a:p>
              <a:pPr algn="ctr">
                <a:lnSpc>
                  <a:spcPts val="5880"/>
                </a:lnSpc>
              </a:pPr>
              <a:r>
                <a:rPr lang="en-US" sz="4200" b="1" spc="323">
                  <a:solidFill>
                    <a:srgbClr val="FFFFFF"/>
                  </a:solidFill>
                  <a:latin typeface="Lato Bold"/>
                  <a:ea typeface="Lato Bold"/>
                  <a:cs typeface="Lato Bold"/>
                  <a:sym typeface="Lato Bold"/>
                </a:rPr>
                <a:t>1</a:t>
              </a:r>
            </a:p>
          </p:txBody>
        </p:sp>
      </p:grpSp>
      <p:sp>
        <p:nvSpPr>
          <p:cNvPr id="11" name="TextBox 11"/>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Today’s Agenda</a:t>
            </a:r>
          </a:p>
        </p:txBody>
      </p:sp>
      <p:grpSp>
        <p:nvGrpSpPr>
          <p:cNvPr id="12" name="Group 12"/>
          <p:cNvGrpSpPr/>
          <p:nvPr/>
        </p:nvGrpSpPr>
        <p:grpSpPr>
          <a:xfrm>
            <a:off x="1368445" y="4731741"/>
            <a:ext cx="1089660" cy="1149984"/>
            <a:chOff x="0" y="0"/>
            <a:chExt cx="812800" cy="857797"/>
          </a:xfrm>
        </p:grpSpPr>
        <p:sp>
          <p:nvSpPr>
            <p:cNvPr id="13" name="Freeform 13"/>
            <p:cNvSpPr/>
            <p:nvPr/>
          </p:nvSpPr>
          <p:spPr>
            <a:xfrm>
              <a:off x="0" y="0"/>
              <a:ext cx="812800" cy="857797"/>
            </a:xfrm>
            <a:custGeom>
              <a:avLst/>
              <a:gdLst/>
              <a:ahLst/>
              <a:cxnLst/>
              <a:rect l="l" t="t" r="r" b="b"/>
              <a:pathLst>
                <a:path w="812800" h="857797">
                  <a:moveTo>
                    <a:pt x="406400" y="0"/>
                  </a:moveTo>
                  <a:cubicBezTo>
                    <a:pt x="181951" y="0"/>
                    <a:pt x="0" y="192024"/>
                    <a:pt x="0" y="428899"/>
                  </a:cubicBezTo>
                  <a:cubicBezTo>
                    <a:pt x="0" y="665773"/>
                    <a:pt x="181951" y="857797"/>
                    <a:pt x="406400" y="857797"/>
                  </a:cubicBezTo>
                  <a:cubicBezTo>
                    <a:pt x="630849" y="857797"/>
                    <a:pt x="812800" y="665773"/>
                    <a:pt x="812800" y="428899"/>
                  </a:cubicBezTo>
                  <a:cubicBezTo>
                    <a:pt x="812800" y="192024"/>
                    <a:pt x="630849" y="0"/>
                    <a:pt x="406400"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14" name="TextBox 14"/>
            <p:cNvSpPr txBox="1"/>
            <p:nvPr/>
          </p:nvSpPr>
          <p:spPr>
            <a:xfrm>
              <a:off x="76200" y="-5307"/>
              <a:ext cx="660400" cy="782685"/>
            </a:xfrm>
            <a:prstGeom prst="rect">
              <a:avLst/>
            </a:prstGeom>
          </p:spPr>
          <p:txBody>
            <a:bodyPr lIns="50800" tIns="50800" rIns="50800" bIns="50800" rtlCol="0" anchor="ctr"/>
            <a:lstStyle/>
            <a:p>
              <a:pPr algn="ctr">
                <a:lnSpc>
                  <a:spcPts val="5879"/>
                </a:lnSpc>
              </a:pPr>
              <a:r>
                <a:rPr lang="en-US" sz="4199" b="1" spc="323">
                  <a:solidFill>
                    <a:srgbClr val="FFFFFF"/>
                  </a:solidFill>
                  <a:latin typeface="Lato Bold"/>
                  <a:ea typeface="Lato Bold"/>
                  <a:cs typeface="Lato Bold"/>
                  <a:sym typeface="Lato Bold"/>
                </a:rPr>
                <a:t>2</a:t>
              </a:r>
            </a:p>
          </p:txBody>
        </p:sp>
      </p:grpSp>
      <p:grpSp>
        <p:nvGrpSpPr>
          <p:cNvPr id="15" name="Group 15"/>
          <p:cNvGrpSpPr/>
          <p:nvPr/>
        </p:nvGrpSpPr>
        <p:grpSpPr>
          <a:xfrm>
            <a:off x="1368445" y="6906932"/>
            <a:ext cx="1089660" cy="1149987"/>
            <a:chOff x="0" y="0"/>
            <a:chExt cx="812800" cy="857799"/>
          </a:xfrm>
        </p:grpSpPr>
        <p:sp>
          <p:nvSpPr>
            <p:cNvPr id="16" name="Freeform 16"/>
            <p:cNvSpPr/>
            <p:nvPr/>
          </p:nvSpPr>
          <p:spPr>
            <a:xfrm>
              <a:off x="0" y="0"/>
              <a:ext cx="812800" cy="857799"/>
            </a:xfrm>
            <a:custGeom>
              <a:avLst/>
              <a:gdLst/>
              <a:ahLst/>
              <a:cxnLst/>
              <a:rect l="l" t="t" r="r" b="b"/>
              <a:pathLst>
                <a:path w="812800" h="857799">
                  <a:moveTo>
                    <a:pt x="406400" y="0"/>
                  </a:moveTo>
                  <a:cubicBezTo>
                    <a:pt x="181951" y="0"/>
                    <a:pt x="0" y="192025"/>
                    <a:pt x="0" y="428900"/>
                  </a:cubicBezTo>
                  <a:cubicBezTo>
                    <a:pt x="0" y="665774"/>
                    <a:pt x="181951" y="857799"/>
                    <a:pt x="406400" y="857799"/>
                  </a:cubicBezTo>
                  <a:cubicBezTo>
                    <a:pt x="630849" y="857799"/>
                    <a:pt x="812800" y="665774"/>
                    <a:pt x="812800" y="428900"/>
                  </a:cubicBezTo>
                  <a:cubicBezTo>
                    <a:pt x="812800" y="192025"/>
                    <a:pt x="630849" y="0"/>
                    <a:pt x="406400"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17" name="TextBox 17"/>
            <p:cNvSpPr txBox="1"/>
            <p:nvPr/>
          </p:nvSpPr>
          <p:spPr>
            <a:xfrm>
              <a:off x="76200" y="-5306"/>
              <a:ext cx="660400" cy="782687"/>
            </a:xfrm>
            <a:prstGeom prst="rect">
              <a:avLst/>
            </a:prstGeom>
          </p:spPr>
          <p:txBody>
            <a:bodyPr lIns="50800" tIns="50800" rIns="50800" bIns="50800" rtlCol="0" anchor="ctr"/>
            <a:lstStyle/>
            <a:p>
              <a:pPr algn="ctr">
                <a:lnSpc>
                  <a:spcPts val="5880"/>
                </a:lnSpc>
              </a:pPr>
              <a:r>
                <a:rPr lang="en-US" sz="4200" b="1" spc="323">
                  <a:solidFill>
                    <a:srgbClr val="FFFFFF"/>
                  </a:solidFill>
                  <a:latin typeface="Lato Bold"/>
                  <a:ea typeface="Lato Bold"/>
                  <a:cs typeface="Lato Bold"/>
                  <a:sym typeface="Lato Bold"/>
                </a:rPr>
                <a:t>3</a:t>
              </a:r>
            </a:p>
          </p:txBody>
        </p:sp>
      </p:grpSp>
      <p:grpSp>
        <p:nvGrpSpPr>
          <p:cNvPr id="18" name="Group 18"/>
          <p:cNvGrpSpPr/>
          <p:nvPr/>
        </p:nvGrpSpPr>
        <p:grpSpPr>
          <a:xfrm>
            <a:off x="9663161" y="2556545"/>
            <a:ext cx="1089660" cy="1149987"/>
            <a:chOff x="0" y="0"/>
            <a:chExt cx="812800" cy="857799"/>
          </a:xfrm>
        </p:grpSpPr>
        <p:sp>
          <p:nvSpPr>
            <p:cNvPr id="19" name="Freeform 19"/>
            <p:cNvSpPr/>
            <p:nvPr/>
          </p:nvSpPr>
          <p:spPr>
            <a:xfrm>
              <a:off x="0" y="0"/>
              <a:ext cx="812800" cy="857799"/>
            </a:xfrm>
            <a:custGeom>
              <a:avLst/>
              <a:gdLst/>
              <a:ahLst/>
              <a:cxnLst/>
              <a:rect l="l" t="t" r="r" b="b"/>
              <a:pathLst>
                <a:path w="812800" h="857799">
                  <a:moveTo>
                    <a:pt x="406400" y="0"/>
                  </a:moveTo>
                  <a:cubicBezTo>
                    <a:pt x="181951" y="0"/>
                    <a:pt x="0" y="192025"/>
                    <a:pt x="0" y="428900"/>
                  </a:cubicBezTo>
                  <a:cubicBezTo>
                    <a:pt x="0" y="665774"/>
                    <a:pt x="181951" y="857799"/>
                    <a:pt x="406400" y="857799"/>
                  </a:cubicBezTo>
                  <a:cubicBezTo>
                    <a:pt x="630849" y="857799"/>
                    <a:pt x="812800" y="665774"/>
                    <a:pt x="812800" y="428900"/>
                  </a:cubicBezTo>
                  <a:cubicBezTo>
                    <a:pt x="812800" y="192025"/>
                    <a:pt x="630849" y="0"/>
                    <a:pt x="406400"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20" name="TextBox 20"/>
            <p:cNvSpPr txBox="1"/>
            <p:nvPr/>
          </p:nvSpPr>
          <p:spPr>
            <a:xfrm>
              <a:off x="76200" y="-5306"/>
              <a:ext cx="660400" cy="782687"/>
            </a:xfrm>
            <a:prstGeom prst="rect">
              <a:avLst/>
            </a:prstGeom>
          </p:spPr>
          <p:txBody>
            <a:bodyPr lIns="50800" tIns="50800" rIns="50800" bIns="50800" rtlCol="0" anchor="ctr"/>
            <a:lstStyle/>
            <a:p>
              <a:pPr algn="ctr">
                <a:lnSpc>
                  <a:spcPts val="5880"/>
                </a:lnSpc>
              </a:pPr>
              <a:r>
                <a:rPr lang="en-US" sz="4200" b="1" spc="323">
                  <a:solidFill>
                    <a:srgbClr val="FFFFFF"/>
                  </a:solidFill>
                  <a:latin typeface="Lato Bold"/>
                  <a:ea typeface="Lato Bold"/>
                  <a:cs typeface="Lato Bold"/>
                  <a:sym typeface="Lato Bold"/>
                </a:rPr>
                <a:t>4</a:t>
              </a:r>
            </a:p>
          </p:txBody>
        </p:sp>
      </p:grpSp>
      <p:grpSp>
        <p:nvGrpSpPr>
          <p:cNvPr id="21" name="Group 21"/>
          <p:cNvGrpSpPr/>
          <p:nvPr/>
        </p:nvGrpSpPr>
        <p:grpSpPr>
          <a:xfrm>
            <a:off x="9661778" y="4731741"/>
            <a:ext cx="1089660" cy="1149984"/>
            <a:chOff x="0" y="0"/>
            <a:chExt cx="812800" cy="857797"/>
          </a:xfrm>
        </p:grpSpPr>
        <p:sp>
          <p:nvSpPr>
            <p:cNvPr id="22" name="Freeform 22"/>
            <p:cNvSpPr/>
            <p:nvPr/>
          </p:nvSpPr>
          <p:spPr>
            <a:xfrm>
              <a:off x="0" y="0"/>
              <a:ext cx="812800" cy="857797"/>
            </a:xfrm>
            <a:custGeom>
              <a:avLst/>
              <a:gdLst/>
              <a:ahLst/>
              <a:cxnLst/>
              <a:rect l="l" t="t" r="r" b="b"/>
              <a:pathLst>
                <a:path w="812800" h="857797">
                  <a:moveTo>
                    <a:pt x="406400" y="0"/>
                  </a:moveTo>
                  <a:cubicBezTo>
                    <a:pt x="181951" y="0"/>
                    <a:pt x="0" y="192024"/>
                    <a:pt x="0" y="428899"/>
                  </a:cubicBezTo>
                  <a:cubicBezTo>
                    <a:pt x="0" y="665773"/>
                    <a:pt x="181951" y="857797"/>
                    <a:pt x="406400" y="857797"/>
                  </a:cubicBezTo>
                  <a:cubicBezTo>
                    <a:pt x="630849" y="857797"/>
                    <a:pt x="812800" y="665773"/>
                    <a:pt x="812800" y="428899"/>
                  </a:cubicBezTo>
                  <a:cubicBezTo>
                    <a:pt x="812800" y="192024"/>
                    <a:pt x="630849" y="0"/>
                    <a:pt x="406400"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23" name="TextBox 23"/>
            <p:cNvSpPr txBox="1"/>
            <p:nvPr/>
          </p:nvSpPr>
          <p:spPr>
            <a:xfrm>
              <a:off x="76200" y="-5307"/>
              <a:ext cx="660400" cy="782685"/>
            </a:xfrm>
            <a:prstGeom prst="rect">
              <a:avLst/>
            </a:prstGeom>
          </p:spPr>
          <p:txBody>
            <a:bodyPr lIns="50800" tIns="50800" rIns="50800" bIns="50800" rtlCol="0" anchor="ctr"/>
            <a:lstStyle/>
            <a:p>
              <a:pPr algn="ctr">
                <a:lnSpc>
                  <a:spcPts val="5879"/>
                </a:lnSpc>
              </a:pPr>
              <a:r>
                <a:rPr lang="en-US" sz="4199" b="1" spc="323">
                  <a:solidFill>
                    <a:srgbClr val="FFFFFF"/>
                  </a:solidFill>
                  <a:latin typeface="Lato Bold"/>
                  <a:ea typeface="Lato Bold"/>
                  <a:cs typeface="Lato Bold"/>
                  <a:sym typeface="Lato Bold"/>
                </a:rPr>
                <a:t>5</a:t>
              </a:r>
            </a:p>
          </p:txBody>
        </p:sp>
      </p:grpSp>
      <p:sp>
        <p:nvSpPr>
          <p:cNvPr id="24" name="TextBox 24"/>
          <p:cNvSpPr txBox="1"/>
          <p:nvPr/>
        </p:nvSpPr>
        <p:spPr>
          <a:xfrm>
            <a:off x="11667221" y="2592107"/>
            <a:ext cx="5840279" cy="7596506"/>
          </a:xfrm>
          <a:prstGeom prst="rect">
            <a:avLst/>
          </a:prstGeom>
        </p:spPr>
        <p:txBody>
          <a:bodyPr lIns="0" tIns="0" rIns="0" bIns="0" rtlCol="0" anchor="t">
            <a:spAutoFit/>
          </a:bodyPr>
          <a:lstStyle/>
          <a:p>
            <a:pPr algn="l">
              <a:lnSpc>
                <a:spcPts val="6019"/>
              </a:lnSpc>
            </a:pPr>
            <a:r>
              <a:rPr lang="en-US" sz="4299" spc="331">
                <a:solidFill>
                  <a:srgbClr val="000000"/>
                </a:solidFill>
                <a:latin typeface="League Spartan"/>
                <a:ea typeface="League Spartan"/>
                <a:cs typeface="League Spartan"/>
                <a:sym typeface="League Spartan"/>
              </a:rPr>
              <a:t>MODEL RESULTS</a:t>
            </a:r>
          </a:p>
          <a:p>
            <a:pPr algn="l">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r>
              <a:rPr lang="en-US" sz="4299" spc="331">
                <a:solidFill>
                  <a:srgbClr val="000000"/>
                </a:solidFill>
                <a:latin typeface="League Spartan"/>
                <a:ea typeface="League Spartan"/>
                <a:cs typeface="League Spartan"/>
                <a:sym typeface="League Spartan"/>
              </a:rPr>
              <a:t>FINDINGS</a:t>
            </a:r>
          </a:p>
          <a:p>
            <a:pPr algn="l">
              <a:lnSpc>
                <a:spcPts val="6019"/>
              </a:lnSpc>
            </a:pPr>
            <a:endParaRPr lang="en-US" sz="4299" spc="331">
              <a:solidFill>
                <a:srgbClr val="000000"/>
              </a:solidFill>
              <a:latin typeface="League Spartan"/>
              <a:ea typeface="League Spartan"/>
              <a:cs typeface="League Spartan"/>
              <a:sym typeface="League Spartan"/>
            </a:endParaRPr>
          </a:p>
          <a:p>
            <a:pPr algn="ctr">
              <a:lnSpc>
                <a:spcPts val="6019"/>
              </a:lnSpc>
            </a:pPr>
            <a:endParaRPr lang="en-US" sz="4299" spc="331">
              <a:solidFill>
                <a:srgbClr val="000000"/>
              </a:solidFill>
              <a:latin typeface="League Spartan"/>
              <a:ea typeface="League Spartan"/>
              <a:cs typeface="League Spartan"/>
              <a:sym typeface="League Spartan"/>
            </a:endParaRPr>
          </a:p>
          <a:p>
            <a:pPr algn="l">
              <a:lnSpc>
                <a:spcPts val="6019"/>
              </a:lnSpc>
            </a:pPr>
            <a:endParaRPr lang="en-US" sz="4299" spc="331">
              <a:solidFill>
                <a:srgbClr val="000000"/>
              </a:solidFill>
              <a:latin typeface="League Spartan"/>
              <a:ea typeface="League Spartan"/>
              <a:cs typeface="League Spartan"/>
              <a:sym typeface="League Spartan"/>
            </a:endParaRPr>
          </a:p>
          <a:p>
            <a:pPr algn="ctr">
              <a:lnSpc>
                <a:spcPts val="6019"/>
              </a:lnSpc>
            </a:pPr>
            <a:endParaRPr lang="en-US" sz="4299" spc="331">
              <a:solidFill>
                <a:srgbClr val="000000"/>
              </a:solidFill>
              <a:latin typeface="League Spartan"/>
              <a:ea typeface="League Spartan"/>
              <a:cs typeface="League Spartan"/>
              <a:sym typeface="League Spartan"/>
            </a:endParaRPr>
          </a:p>
          <a:p>
            <a:pPr algn="ctr">
              <a:lnSpc>
                <a:spcPts val="6019"/>
              </a:lnSpc>
            </a:pPr>
            <a:endParaRPr lang="en-US" sz="4299" spc="331">
              <a:solidFill>
                <a:srgbClr val="000000"/>
              </a:solidFill>
              <a:latin typeface="League Spartan"/>
              <a:ea typeface="League Spartan"/>
              <a:cs typeface="League Spartan"/>
              <a:sym typeface="League Spartan"/>
            </a:endParaRPr>
          </a:p>
          <a:p>
            <a:pPr algn="ctr">
              <a:lnSpc>
                <a:spcPts val="6019"/>
              </a:lnSpc>
              <a:spcBef>
                <a:spcPct val="0"/>
              </a:spcBef>
            </a:pPr>
            <a:endParaRPr lang="en-US" sz="4299" spc="331">
              <a:solidFill>
                <a:srgbClr val="000000"/>
              </a:solidFill>
              <a:latin typeface="League Spartan"/>
              <a:ea typeface="League Spartan"/>
              <a:cs typeface="League Spartan"/>
              <a:sym typeface="League Spart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8" name="TextBox 8"/>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Performance Overview</a:t>
            </a:r>
          </a:p>
        </p:txBody>
      </p:sp>
      <p:pic>
        <p:nvPicPr>
          <p:cNvPr id="10" name="Picture 9">
            <a:extLst>
              <a:ext uri="{FF2B5EF4-FFF2-40B4-BE49-F238E27FC236}">
                <a16:creationId xmlns:a16="http://schemas.microsoft.com/office/drawing/2014/main" id="{8D05159C-5C14-33C5-016C-49393B09B627}"/>
              </a:ext>
            </a:extLst>
          </p:cNvPr>
          <p:cNvPicPr>
            <a:picLocks noChangeAspect="1"/>
          </p:cNvPicPr>
          <p:nvPr/>
        </p:nvPicPr>
        <p:blipFill>
          <a:blip r:embed="rId3"/>
          <a:stretch>
            <a:fillRect/>
          </a:stretch>
        </p:blipFill>
        <p:spPr>
          <a:xfrm>
            <a:off x="1447800" y="1885496"/>
            <a:ext cx="16044955" cy="70171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7" name="TextBox 7"/>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Performance Overview: </a:t>
            </a:r>
            <a:r>
              <a:rPr lang="en-US" sz="5247">
                <a:solidFill>
                  <a:srgbClr val="000000"/>
                </a:solidFill>
                <a:latin typeface="Lato"/>
                <a:ea typeface="Lato"/>
                <a:cs typeface="Lato"/>
                <a:sym typeface="Lato"/>
              </a:rPr>
              <a:t>Best Model </a:t>
            </a:r>
          </a:p>
        </p:txBody>
      </p:sp>
      <p:pic>
        <p:nvPicPr>
          <p:cNvPr id="11" name="Picture 10">
            <a:extLst>
              <a:ext uri="{FF2B5EF4-FFF2-40B4-BE49-F238E27FC236}">
                <a16:creationId xmlns:a16="http://schemas.microsoft.com/office/drawing/2014/main" id="{F8B482D0-8911-DBD3-A7A8-868920759017}"/>
              </a:ext>
            </a:extLst>
          </p:cNvPr>
          <p:cNvPicPr>
            <a:picLocks noChangeAspect="1"/>
          </p:cNvPicPr>
          <p:nvPr/>
        </p:nvPicPr>
        <p:blipFill>
          <a:blip r:embed="rId3"/>
          <a:stretch>
            <a:fillRect/>
          </a:stretch>
        </p:blipFill>
        <p:spPr>
          <a:xfrm>
            <a:off x="997033" y="1638301"/>
            <a:ext cx="17078324" cy="83057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Freeform 6"/>
          <p:cNvSpPr/>
          <p:nvPr/>
        </p:nvSpPr>
        <p:spPr>
          <a:xfrm>
            <a:off x="9860026" y="2364749"/>
            <a:ext cx="8268333" cy="6893551"/>
          </a:xfrm>
          <a:custGeom>
            <a:avLst/>
            <a:gdLst/>
            <a:ahLst/>
            <a:cxnLst/>
            <a:rect l="l" t="t" r="r" b="b"/>
            <a:pathLst>
              <a:path w="8268333" h="6893551">
                <a:moveTo>
                  <a:pt x="0" y="0"/>
                </a:moveTo>
                <a:lnTo>
                  <a:pt x="8268333" y="0"/>
                </a:lnTo>
                <a:lnTo>
                  <a:pt x="8268333" y="6893551"/>
                </a:lnTo>
                <a:lnTo>
                  <a:pt x="0" y="6893551"/>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684305" y="2641078"/>
            <a:ext cx="7731983" cy="5981065"/>
          </a:xfrm>
          <a:prstGeom prst="rect">
            <a:avLst/>
          </a:prstGeom>
        </p:spPr>
        <p:txBody>
          <a:bodyPr lIns="0" tIns="0" rIns="0" bIns="0" rtlCol="0" anchor="t">
            <a:spAutoFit/>
          </a:bodyPr>
          <a:lstStyle/>
          <a:p>
            <a:pPr algn="l">
              <a:lnSpc>
                <a:spcPts val="4760"/>
              </a:lnSpc>
            </a:pPr>
            <a:r>
              <a:rPr lang="en-US" sz="3400" dirty="0">
                <a:solidFill>
                  <a:srgbClr val="000000"/>
                </a:solidFill>
                <a:latin typeface="Lato"/>
                <a:ea typeface="Lato"/>
                <a:cs typeface="Lato"/>
                <a:sym typeface="Lato"/>
              </a:rPr>
              <a:t>An ensemble model that sequentially creates decision trees derived from the errors of previous trees</a:t>
            </a:r>
          </a:p>
          <a:p>
            <a:pPr algn="l">
              <a:lnSpc>
                <a:spcPts val="4760"/>
              </a:lnSpc>
            </a:pPr>
            <a:endParaRPr lang="en-US" sz="3400" dirty="0">
              <a:solidFill>
                <a:srgbClr val="000000"/>
              </a:solidFill>
              <a:latin typeface="Lato"/>
              <a:ea typeface="Lato"/>
              <a:cs typeface="Lato"/>
              <a:sym typeface="Lato"/>
            </a:endParaRPr>
          </a:p>
          <a:p>
            <a:pPr algn="l">
              <a:lnSpc>
                <a:spcPts val="4760"/>
              </a:lnSpc>
              <a:spcBef>
                <a:spcPct val="0"/>
              </a:spcBef>
            </a:pPr>
            <a:r>
              <a:rPr lang="en-US" sz="3400" dirty="0">
                <a:solidFill>
                  <a:srgbClr val="000000"/>
                </a:solidFill>
                <a:latin typeface="Lato"/>
                <a:ea typeface="Lato"/>
                <a:cs typeface="Lato"/>
                <a:sym typeface="Lato"/>
              </a:rPr>
              <a:t>Prunes trees backwards after reaching minimum depth to maximize gain and reduce chances of overfitting</a:t>
            </a:r>
          </a:p>
          <a:p>
            <a:pPr algn="l">
              <a:lnSpc>
                <a:spcPts val="4760"/>
              </a:lnSpc>
              <a:spcBef>
                <a:spcPct val="0"/>
              </a:spcBef>
            </a:pPr>
            <a:endParaRPr lang="en-US" sz="3400" dirty="0">
              <a:solidFill>
                <a:srgbClr val="000000"/>
              </a:solidFill>
              <a:latin typeface="Lato"/>
              <a:ea typeface="Lato"/>
              <a:cs typeface="Lato"/>
              <a:sym typeface="Lato"/>
            </a:endParaRPr>
          </a:p>
          <a:p>
            <a:pPr algn="l">
              <a:lnSpc>
                <a:spcPts val="4760"/>
              </a:lnSpc>
              <a:spcBef>
                <a:spcPct val="0"/>
              </a:spcBef>
            </a:pPr>
            <a:r>
              <a:rPr lang="en-US" sz="3400" dirty="0">
                <a:solidFill>
                  <a:srgbClr val="000000"/>
                </a:solidFill>
                <a:latin typeface="Lato"/>
                <a:ea typeface="Lato"/>
                <a:cs typeface="Lato"/>
                <a:sym typeface="Lato"/>
              </a:rPr>
              <a:t>Then factors in the predictions of all models together for a final decision</a:t>
            </a:r>
          </a:p>
        </p:txBody>
      </p:sp>
      <p:grpSp>
        <p:nvGrpSpPr>
          <p:cNvPr id="8" name="Group 8"/>
          <p:cNvGrpSpPr/>
          <p:nvPr/>
        </p:nvGrpSpPr>
        <p:grpSpPr>
          <a:xfrm>
            <a:off x="974328" y="2856286"/>
            <a:ext cx="423734" cy="4237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51C6"/>
            </a:solidFill>
          </p:spPr>
          <p:txBody>
            <a:bodyPr/>
            <a:lstStyle/>
            <a:p>
              <a:endParaRPr lang="en-US"/>
            </a:p>
          </p:txBody>
        </p:sp>
        <p:sp>
          <p:nvSpPr>
            <p:cNvPr id="10" name="TextBox 10"/>
            <p:cNvSpPr txBox="1"/>
            <p:nvPr/>
          </p:nvSpPr>
          <p:spPr>
            <a:xfrm>
              <a:off x="76200" y="76200"/>
              <a:ext cx="660400" cy="660400"/>
            </a:xfrm>
            <a:prstGeom prst="rect">
              <a:avLst/>
            </a:prstGeom>
          </p:spPr>
          <p:txBody>
            <a:bodyPr lIns="50800" tIns="50800" rIns="50800" bIns="50800" rtlCol="0" anchor="ctr"/>
            <a:lstStyle/>
            <a:p>
              <a:pPr algn="ctr">
                <a:lnSpc>
                  <a:spcPts val="2999"/>
                </a:lnSpc>
              </a:pPr>
              <a:endParaRPr/>
            </a:p>
          </p:txBody>
        </p:sp>
      </p:grpSp>
      <p:sp>
        <p:nvSpPr>
          <p:cNvPr id="11" name="TextBox 11"/>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Model Interpretation: </a:t>
            </a:r>
            <a:r>
              <a:rPr lang="en-US" sz="5247">
                <a:solidFill>
                  <a:srgbClr val="000000"/>
                </a:solidFill>
                <a:latin typeface="Lato"/>
                <a:ea typeface="Lato"/>
                <a:cs typeface="Lato"/>
                <a:sym typeface="Lato"/>
              </a:rPr>
              <a:t>XGBoost </a:t>
            </a:r>
          </a:p>
        </p:txBody>
      </p:sp>
      <p:grpSp>
        <p:nvGrpSpPr>
          <p:cNvPr id="12" name="Group 12"/>
          <p:cNvGrpSpPr/>
          <p:nvPr/>
        </p:nvGrpSpPr>
        <p:grpSpPr>
          <a:xfrm>
            <a:off x="1028700" y="5205659"/>
            <a:ext cx="423734" cy="42373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51C6"/>
            </a:solidFill>
          </p:spPr>
          <p:txBody>
            <a:bodyPr/>
            <a:lstStyle/>
            <a:p>
              <a:endParaRPr lang="en-US"/>
            </a:p>
          </p:txBody>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2999"/>
                </a:lnSpc>
              </a:pPr>
              <a:endParaRPr/>
            </a:p>
          </p:txBody>
        </p:sp>
      </p:grpSp>
      <p:grpSp>
        <p:nvGrpSpPr>
          <p:cNvPr id="15" name="Group 15"/>
          <p:cNvGrpSpPr/>
          <p:nvPr/>
        </p:nvGrpSpPr>
        <p:grpSpPr>
          <a:xfrm>
            <a:off x="1028700" y="7553443"/>
            <a:ext cx="423734" cy="4237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51C6"/>
            </a:solidFill>
          </p:spPr>
          <p:txBody>
            <a:bodyPr/>
            <a:lstStyle/>
            <a:p>
              <a:endParaRPr lang="en-US"/>
            </a:p>
          </p:txBody>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299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Freeform 6"/>
          <p:cNvSpPr/>
          <p:nvPr/>
        </p:nvSpPr>
        <p:spPr>
          <a:xfrm>
            <a:off x="850486" y="2768799"/>
            <a:ext cx="9654756" cy="5716489"/>
          </a:xfrm>
          <a:custGeom>
            <a:avLst/>
            <a:gdLst/>
            <a:ahLst/>
            <a:cxnLst/>
            <a:rect l="l" t="t" r="r" b="b"/>
            <a:pathLst>
              <a:path w="10316327" h="7318187">
                <a:moveTo>
                  <a:pt x="0" y="0"/>
                </a:moveTo>
                <a:lnTo>
                  <a:pt x="10316327" y="0"/>
                </a:lnTo>
                <a:lnTo>
                  <a:pt x="10316327" y="7318188"/>
                </a:lnTo>
                <a:lnTo>
                  <a:pt x="0" y="7318188"/>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Model Interpretation: </a:t>
            </a:r>
            <a:r>
              <a:rPr lang="en-US" sz="5247">
                <a:solidFill>
                  <a:srgbClr val="000000"/>
                </a:solidFill>
                <a:latin typeface="Lato"/>
                <a:ea typeface="Lato"/>
                <a:cs typeface="Lato"/>
                <a:sym typeface="Lato"/>
              </a:rPr>
              <a:t>XGBoost</a:t>
            </a:r>
          </a:p>
        </p:txBody>
      </p:sp>
      <p:sp>
        <p:nvSpPr>
          <p:cNvPr id="8" name="TextBox 8"/>
          <p:cNvSpPr txBox="1"/>
          <p:nvPr/>
        </p:nvSpPr>
        <p:spPr>
          <a:xfrm>
            <a:off x="11889165" y="1949768"/>
            <a:ext cx="4928263" cy="1841658"/>
          </a:xfrm>
          <a:prstGeom prst="rect">
            <a:avLst/>
          </a:prstGeom>
        </p:spPr>
        <p:txBody>
          <a:bodyPr wrap="square" lIns="0" tIns="0" rIns="0" bIns="0" rtlCol="0" anchor="t">
            <a:spAutoFit/>
          </a:bodyPr>
          <a:lstStyle/>
          <a:p>
            <a:pPr algn="ctr">
              <a:lnSpc>
                <a:spcPts val="4480"/>
              </a:lnSpc>
            </a:pPr>
            <a:r>
              <a:rPr lang="en-US" sz="3200" b="1" dirty="0">
                <a:solidFill>
                  <a:srgbClr val="004AAD"/>
                </a:solidFill>
                <a:latin typeface="Lato Bold"/>
                <a:ea typeface="Lato Bold"/>
                <a:cs typeface="Lato Bold"/>
                <a:sym typeface="Lato Bold"/>
              </a:rPr>
              <a:t>Most Important Features</a:t>
            </a:r>
          </a:p>
          <a:p>
            <a:pPr algn="ctr">
              <a:lnSpc>
                <a:spcPts val="3360"/>
              </a:lnSpc>
            </a:pPr>
            <a:r>
              <a:rPr lang="en-US" sz="2400" dirty="0">
                <a:solidFill>
                  <a:srgbClr val="000000"/>
                </a:solidFill>
                <a:latin typeface="Lato"/>
                <a:ea typeface="Lato"/>
                <a:cs typeface="Lato"/>
                <a:sym typeface="Lato"/>
              </a:rPr>
              <a:t>Smoker - 88.85%</a:t>
            </a:r>
          </a:p>
          <a:p>
            <a:pPr algn="ctr">
              <a:lnSpc>
                <a:spcPts val="3360"/>
              </a:lnSpc>
            </a:pPr>
            <a:r>
              <a:rPr lang="en-US" sz="2400" dirty="0">
                <a:solidFill>
                  <a:srgbClr val="000000"/>
                </a:solidFill>
                <a:latin typeface="Lato"/>
                <a:ea typeface="Lato"/>
                <a:cs typeface="Lato"/>
                <a:sym typeface="Lato"/>
              </a:rPr>
              <a:t>BMI - 4.05 %</a:t>
            </a:r>
          </a:p>
          <a:p>
            <a:pPr algn="ctr">
              <a:lnSpc>
                <a:spcPts val="3360"/>
              </a:lnSpc>
            </a:pPr>
            <a:r>
              <a:rPr lang="en-US" sz="2400" dirty="0">
                <a:solidFill>
                  <a:srgbClr val="000000"/>
                </a:solidFill>
                <a:latin typeface="Lato"/>
                <a:ea typeface="Lato"/>
                <a:cs typeface="Lato"/>
                <a:sym typeface="Lato"/>
              </a:rPr>
              <a:t>Age - 3.43 %</a:t>
            </a:r>
          </a:p>
        </p:txBody>
      </p:sp>
      <p:sp>
        <p:nvSpPr>
          <p:cNvPr id="9" name="TextBox 9"/>
          <p:cNvSpPr txBox="1"/>
          <p:nvPr/>
        </p:nvSpPr>
        <p:spPr>
          <a:xfrm>
            <a:off x="11333467" y="4173290"/>
            <a:ext cx="5920828" cy="2277675"/>
          </a:xfrm>
          <a:prstGeom prst="rect">
            <a:avLst/>
          </a:prstGeom>
        </p:spPr>
        <p:txBody>
          <a:bodyPr wrap="square" lIns="0" tIns="0" rIns="0" bIns="0" rtlCol="0" anchor="t">
            <a:spAutoFit/>
          </a:bodyPr>
          <a:lstStyle/>
          <a:p>
            <a:pPr algn="ctr">
              <a:lnSpc>
                <a:spcPts val="4480"/>
              </a:lnSpc>
            </a:pPr>
            <a:r>
              <a:rPr lang="en-US" sz="3200" b="1" dirty="0">
                <a:solidFill>
                  <a:srgbClr val="004AAD"/>
                </a:solidFill>
                <a:latin typeface="Lato Bold"/>
                <a:ea typeface="Lato Bold"/>
                <a:cs typeface="Lato Bold"/>
                <a:sym typeface="Lato Bold"/>
              </a:rPr>
              <a:t>Least Important Features</a:t>
            </a:r>
          </a:p>
          <a:p>
            <a:pPr algn="ctr">
              <a:lnSpc>
                <a:spcPts val="3360"/>
              </a:lnSpc>
            </a:pPr>
            <a:r>
              <a:rPr lang="en-US" sz="2400" dirty="0">
                <a:solidFill>
                  <a:srgbClr val="000000"/>
                </a:solidFill>
                <a:latin typeface="Lato"/>
                <a:ea typeface="Lato"/>
                <a:cs typeface="Lato"/>
                <a:sym typeface="Lato"/>
              </a:rPr>
              <a:t>Region - 1.585 %</a:t>
            </a:r>
          </a:p>
          <a:p>
            <a:pPr algn="ctr">
              <a:lnSpc>
                <a:spcPts val="3360"/>
              </a:lnSpc>
            </a:pPr>
            <a:r>
              <a:rPr lang="en-US" sz="2400" dirty="0">
                <a:solidFill>
                  <a:srgbClr val="000000"/>
                </a:solidFill>
                <a:latin typeface="Lato"/>
                <a:ea typeface="Lato"/>
                <a:cs typeface="Lato"/>
                <a:sym typeface="Lato"/>
              </a:rPr>
              <a:t>Children 1.49 %</a:t>
            </a:r>
          </a:p>
          <a:p>
            <a:pPr algn="ctr">
              <a:lnSpc>
                <a:spcPts val="3360"/>
              </a:lnSpc>
            </a:pPr>
            <a:r>
              <a:rPr lang="en-US" sz="2400" dirty="0">
                <a:solidFill>
                  <a:srgbClr val="000000"/>
                </a:solidFill>
                <a:latin typeface="Lato"/>
                <a:ea typeface="Lato"/>
                <a:cs typeface="Lato"/>
                <a:sym typeface="Lato"/>
              </a:rPr>
              <a:t>Gender - 0.941 %</a:t>
            </a:r>
          </a:p>
          <a:p>
            <a:pPr algn="ctr">
              <a:lnSpc>
                <a:spcPts val="3360"/>
              </a:lnSpc>
            </a:pPr>
            <a:endParaRPr lang="en-US" sz="2400" dirty="0">
              <a:solidFill>
                <a:srgbClr val="000000"/>
              </a:solidFill>
              <a:latin typeface="Lato"/>
              <a:ea typeface="Lato"/>
              <a:cs typeface="Lato"/>
              <a:sym typeface="Lato"/>
            </a:endParaRPr>
          </a:p>
        </p:txBody>
      </p:sp>
      <p:sp>
        <p:nvSpPr>
          <p:cNvPr id="10" name="TextBox 10"/>
          <p:cNvSpPr txBox="1"/>
          <p:nvPr/>
        </p:nvSpPr>
        <p:spPr>
          <a:xfrm>
            <a:off x="11442797" y="6450965"/>
            <a:ext cx="6236198" cy="3698885"/>
          </a:xfrm>
          <a:prstGeom prst="rect">
            <a:avLst/>
          </a:prstGeom>
        </p:spPr>
        <p:txBody>
          <a:bodyPr lIns="0" tIns="0" rIns="0" bIns="0" rtlCol="0" anchor="t">
            <a:spAutoFit/>
          </a:bodyPr>
          <a:lstStyle/>
          <a:p>
            <a:pPr algn="ctr">
              <a:lnSpc>
                <a:spcPts val="4480"/>
              </a:lnSpc>
            </a:pPr>
            <a:r>
              <a:rPr lang="en-US" sz="3200" b="1" dirty="0">
                <a:solidFill>
                  <a:srgbClr val="004AAD"/>
                </a:solidFill>
                <a:latin typeface="Lato Bold"/>
                <a:ea typeface="Lato Bold"/>
                <a:cs typeface="Lato Bold"/>
                <a:sym typeface="Lato Bold"/>
              </a:rPr>
              <a:t>Why is Smoker so High?</a:t>
            </a:r>
          </a:p>
          <a:p>
            <a:pPr algn="l">
              <a:lnSpc>
                <a:spcPts val="3360"/>
              </a:lnSpc>
            </a:pPr>
            <a:r>
              <a:rPr lang="en-US" sz="2400" b="1" dirty="0">
                <a:solidFill>
                  <a:srgbClr val="000000"/>
                </a:solidFill>
                <a:latin typeface="Lato Bold"/>
                <a:ea typeface="Lato Bold"/>
                <a:cs typeface="Lato Bold"/>
                <a:sym typeface="Lato Bold"/>
              </a:rPr>
              <a:t>Real Life: </a:t>
            </a:r>
            <a:r>
              <a:rPr lang="en-US" sz="2400" dirty="0">
                <a:solidFill>
                  <a:srgbClr val="000000"/>
                </a:solidFill>
                <a:latin typeface="Lato"/>
                <a:ea typeface="Lato"/>
                <a:cs typeface="Lato"/>
                <a:sym typeface="Lato"/>
              </a:rPr>
              <a:t>Smokers usually have drastically higher medical costs and premiums.</a:t>
            </a:r>
          </a:p>
          <a:p>
            <a:pPr algn="l">
              <a:lnSpc>
                <a:spcPts val="2240"/>
              </a:lnSpc>
            </a:pPr>
            <a:endParaRPr lang="en-US" sz="2400" dirty="0">
              <a:solidFill>
                <a:srgbClr val="000000"/>
              </a:solidFill>
              <a:latin typeface="Lato"/>
              <a:ea typeface="Lato"/>
              <a:cs typeface="Lato"/>
              <a:sym typeface="Lato"/>
            </a:endParaRPr>
          </a:p>
          <a:p>
            <a:pPr algn="l">
              <a:lnSpc>
                <a:spcPts val="3360"/>
              </a:lnSpc>
            </a:pPr>
            <a:r>
              <a:rPr lang="en-US" sz="2400" b="1" dirty="0">
                <a:solidFill>
                  <a:srgbClr val="000000"/>
                </a:solidFill>
                <a:latin typeface="Lato Bold"/>
                <a:ea typeface="Lato Bold"/>
                <a:cs typeface="Lato Bold"/>
                <a:sym typeface="Lato Bold"/>
              </a:rPr>
              <a:t>Model: </a:t>
            </a:r>
            <a:r>
              <a:rPr lang="en-US" sz="2400" dirty="0" err="1">
                <a:solidFill>
                  <a:srgbClr val="000000"/>
                </a:solidFill>
                <a:latin typeface="Lato"/>
                <a:ea typeface="Lato"/>
                <a:cs typeface="Lato"/>
                <a:sym typeface="Lato"/>
              </a:rPr>
              <a:t>XGBoost</a:t>
            </a:r>
            <a:r>
              <a:rPr lang="en-US" sz="2400" dirty="0">
                <a:solidFill>
                  <a:srgbClr val="000000"/>
                </a:solidFill>
                <a:latin typeface="Lato"/>
                <a:ea typeface="Lato"/>
                <a:cs typeface="Lato"/>
                <a:sym typeface="Lato"/>
              </a:rPr>
              <a:t> learns and builds more trees that split on Smoker first.</a:t>
            </a:r>
          </a:p>
          <a:p>
            <a:pPr algn="l">
              <a:lnSpc>
                <a:spcPts val="3360"/>
              </a:lnSpc>
            </a:pPr>
            <a:endParaRPr lang="en-US" sz="2400" dirty="0">
              <a:solidFill>
                <a:srgbClr val="000000"/>
              </a:solidFill>
              <a:latin typeface="Lato"/>
              <a:ea typeface="Lato"/>
              <a:cs typeface="Lato"/>
              <a:sym typeface="Lato"/>
            </a:endParaRPr>
          </a:p>
          <a:p>
            <a:pPr algn="l">
              <a:lnSpc>
                <a:spcPts val="1120"/>
              </a:lnSpc>
            </a:pPr>
            <a:r>
              <a:rPr lang="en-US" sz="800" dirty="0">
                <a:solidFill>
                  <a:srgbClr val="000000"/>
                </a:solidFill>
                <a:latin typeface="Lato"/>
                <a:ea typeface="Lato"/>
                <a:cs typeface="Lato"/>
                <a:sym typeface="Lato"/>
              </a:rPr>
              <a:t>Warner, David O., Benjamin J. Borah, John Moriarty, David R. Schroeder, Yan Shi, and Nilay D. Shah. "Smoking Status and Health Care </a:t>
            </a:r>
            <a:r>
              <a:rPr lang="en-US" sz="800" dirty="0">
                <a:latin typeface="Lato"/>
                <a:ea typeface="Lato"/>
                <a:cs typeface="Lato"/>
                <a:sym typeface="Lato"/>
              </a:rPr>
              <a:t>Costs in the Perioperative Period: A Population-Based Study." JAMA Surgery 149, no. 3 (March 2014): 259–266. </a:t>
            </a:r>
            <a:r>
              <a:rPr lang="en-US" sz="800" u="sng" dirty="0">
                <a:latin typeface="Lato"/>
                <a:ea typeface="Lato"/>
                <a:cs typeface="Lato"/>
                <a:sym typeface="Lato"/>
                <a:hlinkClick r:id="rId5" tooltip="https://doi.org/10.1001/jamasurg.2013.5009">
                  <a:extLst>
                    <a:ext uri="{A12FA001-AC4F-418D-AE19-62706E023703}">
                      <ahyp:hlinkClr xmlns:ahyp="http://schemas.microsoft.com/office/drawing/2018/hyperlinkcolor" val="tx"/>
                    </a:ext>
                  </a:extLst>
                </a:hlinkClick>
              </a:rPr>
              <a:t>https://doi.org/10.1001/jamasurg.2013.5009</a:t>
            </a:r>
          </a:p>
          <a:p>
            <a:pPr algn="l">
              <a:lnSpc>
                <a:spcPts val="1120"/>
              </a:lnSpc>
            </a:pPr>
            <a:endParaRPr lang="en-US" sz="800" u="sng" dirty="0">
              <a:solidFill>
                <a:srgbClr val="0000FF"/>
              </a:solidFill>
              <a:latin typeface="Lato"/>
              <a:ea typeface="Lato"/>
              <a:cs typeface="Lato"/>
              <a:sym typeface="Lato"/>
              <a:hlinkClick r:id="rId5" tooltip="https://doi.org/10.1001/jamasurg.2013.5009">
                <a:extLst>
                  <a:ext uri="{A12FA001-AC4F-418D-AE19-62706E023703}">
                    <ahyp:hlinkClr xmlns:ahyp="http://schemas.microsoft.com/office/drawing/2018/hyperlinkcolor" val="tx"/>
                  </a:ext>
                </a:extLst>
              </a:hlinkCli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418855" y="3175986"/>
            <a:ext cx="9185419" cy="4639878"/>
          </a:xfrm>
          <a:prstGeom prst="rect">
            <a:avLst/>
          </a:prstGeom>
        </p:spPr>
        <p:txBody>
          <a:bodyPr lIns="0" tIns="0" rIns="0" bIns="0" rtlCol="0" anchor="t">
            <a:spAutoFit/>
          </a:bodyPr>
          <a:lstStyle/>
          <a:p>
            <a:pPr algn="l">
              <a:lnSpc>
                <a:spcPts val="9947"/>
              </a:lnSpc>
            </a:pPr>
            <a:r>
              <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5.OUR FINDINGS:</a:t>
            </a:r>
          </a:p>
          <a:p>
            <a:pPr algn="l">
              <a:lnSpc>
                <a:spcPts val="6719"/>
              </a:lnSpc>
            </a:pPr>
            <a:endPar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endParaRPr>
          </a:p>
          <a:p>
            <a:pPr algn="l">
              <a:lnSpc>
                <a:spcPts val="6719"/>
              </a:lnSpc>
              <a:spcBef>
                <a:spcPct val="0"/>
              </a:spcBef>
            </a:pPr>
            <a:r>
              <a:rPr lang="en-US" sz="4800">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APPLYING OUR MODEL AND WHAT PATIENTS CAN TAKE AWAY FROM THIS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TextBox 6"/>
          <p:cNvSpPr txBox="1"/>
          <p:nvPr/>
        </p:nvSpPr>
        <p:spPr>
          <a:xfrm>
            <a:off x="3711391" y="1765600"/>
            <a:ext cx="14243606" cy="9258817"/>
          </a:xfrm>
          <a:prstGeom prst="rect">
            <a:avLst/>
          </a:prstGeom>
        </p:spPr>
        <p:txBody>
          <a:bodyPr wrap="square" lIns="0" tIns="0" rIns="0" bIns="0" rtlCol="0" anchor="t">
            <a:spAutoFit/>
          </a:bodyPr>
          <a:lstStyle/>
          <a:p>
            <a:pPr algn="l">
              <a:lnSpc>
                <a:spcPts val="5040"/>
              </a:lnSpc>
            </a:pPr>
            <a:endParaRPr dirty="0"/>
          </a:p>
          <a:p>
            <a:pPr algn="l">
              <a:lnSpc>
                <a:spcPts val="4760"/>
              </a:lnSpc>
            </a:pPr>
            <a:r>
              <a:rPr lang="en-US" sz="3400" b="1" dirty="0">
                <a:solidFill>
                  <a:srgbClr val="004AAD"/>
                </a:solidFill>
                <a:latin typeface="Lato Bold"/>
                <a:ea typeface="Lato Bold"/>
                <a:cs typeface="Lato Bold"/>
                <a:sym typeface="Lato Bold"/>
              </a:rPr>
              <a:t>Why the Numbers Look High</a:t>
            </a:r>
          </a:p>
          <a:p>
            <a:pPr marL="734061" lvl="1" indent="-367031" algn="l">
              <a:lnSpc>
                <a:spcPts val="4760"/>
              </a:lnSpc>
              <a:buFont typeface="Arial"/>
              <a:buChar char="•"/>
            </a:pPr>
            <a:r>
              <a:rPr lang="en-US" sz="3400" dirty="0">
                <a:solidFill>
                  <a:srgbClr val="000000"/>
                </a:solidFill>
                <a:latin typeface="Lato"/>
                <a:ea typeface="Lato"/>
                <a:cs typeface="Lato"/>
                <a:sym typeface="Lato"/>
              </a:rPr>
              <a:t>Dataset reflects total medical insurance costs billed to beneficiaries</a:t>
            </a:r>
          </a:p>
          <a:p>
            <a:pPr marL="734061" lvl="1" indent="-367031" algn="l">
              <a:lnSpc>
                <a:spcPts val="4760"/>
              </a:lnSpc>
              <a:buFont typeface="Arial"/>
              <a:buChar char="•"/>
            </a:pPr>
            <a:r>
              <a:rPr lang="en-US" sz="3400" dirty="0">
                <a:solidFill>
                  <a:srgbClr val="000000"/>
                </a:solidFill>
                <a:latin typeface="Lato"/>
                <a:ea typeface="Lato"/>
                <a:cs typeface="Lato"/>
                <a:sym typeface="Lato"/>
              </a:rPr>
              <a:t>Explains why some individuals exceed </a:t>
            </a:r>
            <a:r>
              <a:rPr lang="en-US" sz="3400" b="1" dirty="0">
                <a:solidFill>
                  <a:srgbClr val="004AAD"/>
                </a:solidFill>
                <a:latin typeface="Lato Bold"/>
                <a:ea typeface="Lato Bold"/>
                <a:cs typeface="Lato Bold"/>
                <a:sym typeface="Lato Bold"/>
              </a:rPr>
              <a:t>$50,000</a:t>
            </a:r>
            <a:r>
              <a:rPr lang="en-US" sz="3400" dirty="0">
                <a:solidFill>
                  <a:srgbClr val="000000"/>
                </a:solidFill>
                <a:latin typeface="Lato"/>
                <a:ea typeface="Lato"/>
                <a:cs typeface="Lato"/>
                <a:sym typeface="Lato"/>
              </a:rPr>
              <a:t> in annual charges</a:t>
            </a:r>
          </a:p>
          <a:p>
            <a:pPr marL="734061" lvl="1" indent="-367031" algn="l">
              <a:lnSpc>
                <a:spcPts val="4760"/>
              </a:lnSpc>
              <a:buFont typeface="Arial"/>
              <a:buChar char="•"/>
            </a:pPr>
            <a:r>
              <a:rPr lang="en-US" sz="3400" dirty="0">
                <a:solidFill>
                  <a:srgbClr val="000000"/>
                </a:solidFill>
                <a:latin typeface="Lato"/>
                <a:ea typeface="Lato"/>
                <a:cs typeface="Lato"/>
                <a:sym typeface="Lato"/>
              </a:rPr>
              <a:t>Average one-night stay at a U.S. hospital exceeds </a:t>
            </a:r>
            <a:r>
              <a:rPr lang="en-US" sz="3400" b="1" dirty="0">
                <a:solidFill>
                  <a:srgbClr val="004AAD"/>
                </a:solidFill>
                <a:latin typeface="Lato Bold"/>
                <a:ea typeface="Lato Bold"/>
                <a:cs typeface="Lato Bold"/>
                <a:sym typeface="Lato Bold"/>
              </a:rPr>
              <a:t>$3,000</a:t>
            </a:r>
          </a:p>
          <a:p>
            <a:pPr algn="l">
              <a:lnSpc>
                <a:spcPts val="4760"/>
              </a:lnSpc>
            </a:pPr>
            <a:endParaRPr lang="en-US" sz="3400" b="1" dirty="0">
              <a:solidFill>
                <a:srgbClr val="004AAD"/>
              </a:solidFill>
              <a:latin typeface="Lato Bold"/>
              <a:ea typeface="Lato Bold"/>
              <a:cs typeface="Lato Bold"/>
              <a:sym typeface="Lato Bold"/>
            </a:endParaRPr>
          </a:p>
          <a:p>
            <a:pPr algn="l">
              <a:lnSpc>
                <a:spcPts val="4760"/>
              </a:lnSpc>
            </a:pPr>
            <a:endParaRPr lang="en-US" sz="3400" b="1" dirty="0">
              <a:solidFill>
                <a:srgbClr val="004AAD"/>
              </a:solidFill>
              <a:latin typeface="Lato Bold"/>
              <a:ea typeface="Lato Bold"/>
              <a:cs typeface="Lato Bold"/>
              <a:sym typeface="Lato Bold"/>
            </a:endParaRPr>
          </a:p>
          <a:p>
            <a:pPr algn="l">
              <a:lnSpc>
                <a:spcPts val="4760"/>
              </a:lnSpc>
            </a:pPr>
            <a:r>
              <a:rPr lang="en-US" sz="3400" b="1" dirty="0">
                <a:solidFill>
                  <a:srgbClr val="004AAD"/>
                </a:solidFill>
                <a:latin typeface="Lato Bold"/>
                <a:ea typeface="Lato Bold"/>
                <a:cs typeface="Lato Bold"/>
                <a:sym typeface="Lato Bold"/>
              </a:rPr>
              <a:t>Context From National Data</a:t>
            </a:r>
          </a:p>
          <a:p>
            <a:pPr marL="734061" lvl="1" indent="-367031" algn="l">
              <a:lnSpc>
                <a:spcPts val="4760"/>
              </a:lnSpc>
              <a:buFont typeface="Arial"/>
              <a:buChar char="•"/>
            </a:pPr>
            <a:r>
              <a:rPr lang="en-US" sz="3400" dirty="0">
                <a:solidFill>
                  <a:srgbClr val="000000"/>
                </a:solidFill>
                <a:latin typeface="Lato"/>
                <a:ea typeface="Lato"/>
                <a:cs typeface="Lato"/>
                <a:sym typeface="Lato"/>
              </a:rPr>
              <a:t>Avg. employer-sponsored premium (2024): </a:t>
            </a:r>
            <a:r>
              <a:rPr lang="en-US" sz="3400" b="1" dirty="0">
                <a:solidFill>
                  <a:srgbClr val="004AAD"/>
                </a:solidFill>
                <a:latin typeface="Lato Bold"/>
                <a:ea typeface="Lato Bold"/>
                <a:cs typeface="Lato Bold"/>
                <a:sym typeface="Lato Bold"/>
              </a:rPr>
              <a:t>$8,951</a:t>
            </a:r>
            <a:r>
              <a:rPr lang="en-US" sz="3400" dirty="0">
                <a:solidFill>
                  <a:srgbClr val="004AAD"/>
                </a:solidFill>
                <a:latin typeface="Lato"/>
                <a:ea typeface="Lato"/>
                <a:cs typeface="Lato"/>
                <a:sym typeface="Lato"/>
              </a:rPr>
              <a:t> </a:t>
            </a:r>
            <a:r>
              <a:rPr lang="en-US" sz="3400" dirty="0">
                <a:solidFill>
                  <a:srgbClr val="000000"/>
                </a:solidFill>
                <a:latin typeface="Lato"/>
                <a:ea typeface="Lato"/>
                <a:cs typeface="Lato"/>
                <a:sym typeface="Lato"/>
              </a:rPr>
              <a:t>for single coverage</a:t>
            </a:r>
          </a:p>
          <a:p>
            <a:pPr marL="734061" lvl="1" indent="-367031" algn="l">
              <a:lnSpc>
                <a:spcPts val="4760"/>
              </a:lnSpc>
              <a:buFont typeface="Arial"/>
              <a:buChar char="•"/>
            </a:pPr>
            <a:r>
              <a:rPr lang="en-US" sz="3400" dirty="0">
                <a:solidFill>
                  <a:srgbClr val="000000"/>
                </a:solidFill>
                <a:latin typeface="Lato"/>
                <a:ea typeface="Lato"/>
                <a:cs typeface="Lato"/>
                <a:sym typeface="Lato"/>
              </a:rPr>
              <a:t>Smoking-related illnesses add over </a:t>
            </a:r>
            <a:r>
              <a:rPr lang="en-US" sz="3400" b="1" dirty="0">
                <a:solidFill>
                  <a:srgbClr val="004AAD"/>
                </a:solidFill>
                <a:latin typeface="Lato Bold"/>
                <a:ea typeface="Lato Bold"/>
                <a:cs typeface="Lato Bold"/>
                <a:sym typeface="Lato Bold"/>
              </a:rPr>
              <a:t>$100 Billion</a:t>
            </a:r>
            <a:r>
              <a:rPr lang="en-US" sz="3400" dirty="0">
                <a:solidFill>
                  <a:srgbClr val="000000"/>
                </a:solidFill>
                <a:latin typeface="Lato"/>
                <a:ea typeface="Lato"/>
                <a:cs typeface="Lato"/>
                <a:sym typeface="Lato"/>
              </a:rPr>
              <a:t> in direct U.S. healthcare costs annually</a:t>
            </a:r>
          </a:p>
          <a:p>
            <a:pPr algn="l">
              <a:lnSpc>
                <a:spcPts val="2940"/>
              </a:lnSpc>
            </a:pPr>
            <a:endParaRPr lang="en-US" sz="3400" dirty="0">
              <a:solidFill>
                <a:srgbClr val="000000"/>
              </a:solidFill>
              <a:latin typeface="Lato"/>
              <a:ea typeface="Lato"/>
              <a:cs typeface="Lato"/>
              <a:sym typeface="Lato"/>
            </a:endParaRPr>
          </a:p>
          <a:p>
            <a:pPr algn="l">
              <a:lnSpc>
                <a:spcPts val="5599"/>
              </a:lnSpc>
            </a:pPr>
            <a:endParaRPr lang="en-US" sz="3400" dirty="0">
              <a:solidFill>
                <a:srgbClr val="000000"/>
              </a:solidFill>
              <a:latin typeface="Lato"/>
              <a:ea typeface="Lato"/>
              <a:cs typeface="Lato"/>
              <a:sym typeface="Lato"/>
            </a:endParaRPr>
          </a:p>
          <a:p>
            <a:pPr algn="l">
              <a:lnSpc>
                <a:spcPts val="2940"/>
              </a:lnSpc>
            </a:pPr>
            <a:endParaRPr lang="en-US" sz="3400" dirty="0">
              <a:solidFill>
                <a:srgbClr val="000000"/>
              </a:solidFill>
              <a:latin typeface="Lato"/>
              <a:ea typeface="Lato"/>
              <a:cs typeface="Lato"/>
              <a:sym typeface="Lato"/>
            </a:endParaRPr>
          </a:p>
          <a:p>
            <a:pPr algn="l">
              <a:lnSpc>
                <a:spcPts val="2940"/>
              </a:lnSpc>
            </a:pPr>
            <a:endParaRPr lang="en-US" sz="3400" dirty="0">
              <a:solidFill>
                <a:srgbClr val="000000"/>
              </a:solidFill>
              <a:latin typeface="Lato"/>
              <a:ea typeface="Lato"/>
              <a:cs typeface="Lato"/>
              <a:sym typeface="Lato"/>
            </a:endParaRPr>
          </a:p>
          <a:p>
            <a:pPr algn="l">
              <a:lnSpc>
                <a:spcPts val="2940"/>
              </a:lnSpc>
            </a:pPr>
            <a:endParaRPr lang="en-US" sz="3400" dirty="0">
              <a:solidFill>
                <a:srgbClr val="000000"/>
              </a:solidFill>
              <a:latin typeface="Lato"/>
              <a:ea typeface="Lato"/>
              <a:cs typeface="Lato"/>
              <a:sym typeface="Lato"/>
            </a:endParaRPr>
          </a:p>
          <a:p>
            <a:pPr algn="ctr">
              <a:lnSpc>
                <a:spcPts val="1679"/>
              </a:lnSpc>
            </a:pPr>
            <a:endParaRPr lang="en-US" sz="3400" dirty="0">
              <a:solidFill>
                <a:srgbClr val="000000"/>
              </a:solidFill>
              <a:latin typeface="Lato"/>
              <a:ea typeface="Lato"/>
              <a:cs typeface="Lato"/>
              <a:sym typeface="Lato"/>
            </a:endParaRPr>
          </a:p>
        </p:txBody>
      </p:sp>
      <p:grpSp>
        <p:nvGrpSpPr>
          <p:cNvPr id="7" name="Group 7"/>
          <p:cNvGrpSpPr/>
          <p:nvPr/>
        </p:nvGrpSpPr>
        <p:grpSpPr>
          <a:xfrm>
            <a:off x="1802208" y="2914990"/>
            <a:ext cx="1543050" cy="1543050"/>
            <a:chOff x="0" y="0"/>
            <a:chExt cx="812800" cy="812800"/>
          </a:xfrm>
        </p:grpSpPr>
        <p:sp>
          <p:nvSpPr>
            <p:cNvPr id="8" name="Freeform 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4AAD"/>
            </a:solidFill>
          </p:spPr>
          <p:txBody>
            <a:bodyPr/>
            <a:lstStyle/>
            <a:p>
              <a:endParaRPr lang="en-US"/>
            </a:p>
          </p:txBody>
        </p:sp>
        <p:sp>
          <p:nvSpPr>
            <p:cNvPr id="9" name="TextBox 9"/>
            <p:cNvSpPr txBox="1"/>
            <p:nvPr/>
          </p:nvSpPr>
          <p:spPr>
            <a:xfrm>
              <a:off x="0" y="165100"/>
              <a:ext cx="711200" cy="444500"/>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1802208" y="6591300"/>
            <a:ext cx="1543050" cy="1543050"/>
            <a:chOff x="0" y="0"/>
            <a:chExt cx="812800" cy="812800"/>
          </a:xfrm>
        </p:grpSpPr>
        <p:sp>
          <p:nvSpPr>
            <p:cNvPr id="11" name="Freeform 1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4AAD"/>
            </a:solidFill>
          </p:spPr>
          <p:txBody>
            <a:bodyPr/>
            <a:lstStyle/>
            <a:p>
              <a:endParaRPr lang="en-US"/>
            </a:p>
          </p:txBody>
        </p:sp>
        <p:sp>
          <p:nvSpPr>
            <p:cNvPr id="12" name="TextBox 12"/>
            <p:cNvSpPr txBox="1"/>
            <p:nvPr/>
          </p:nvSpPr>
          <p:spPr>
            <a:xfrm>
              <a:off x="0" y="165100"/>
              <a:ext cx="711200" cy="444500"/>
            </a:xfrm>
            <a:prstGeom prst="rect">
              <a:avLst/>
            </a:prstGeom>
          </p:spPr>
          <p:txBody>
            <a:bodyPr lIns="50800" tIns="50800" rIns="50800" bIns="50800" rtlCol="0" anchor="ctr"/>
            <a:lstStyle/>
            <a:p>
              <a:pPr algn="ctr">
                <a:lnSpc>
                  <a:spcPts val="3360"/>
                </a:lnSpc>
              </a:pPr>
              <a:endParaRPr/>
            </a:p>
          </p:txBody>
        </p:sp>
      </p:grpSp>
      <p:sp>
        <p:nvSpPr>
          <p:cNvPr id="13" name="TextBox 13"/>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Why Are Costs So High?</a:t>
            </a:r>
          </a:p>
        </p:txBody>
      </p:sp>
      <p:sp>
        <p:nvSpPr>
          <p:cNvPr id="14" name="TextBox 14"/>
          <p:cNvSpPr txBox="1"/>
          <p:nvPr/>
        </p:nvSpPr>
        <p:spPr>
          <a:xfrm>
            <a:off x="1167705" y="9334500"/>
            <a:ext cx="16148328" cy="880113"/>
          </a:xfrm>
          <a:prstGeom prst="rect">
            <a:avLst/>
          </a:prstGeom>
        </p:spPr>
        <p:txBody>
          <a:bodyPr lIns="0" tIns="0" rIns="0" bIns="0" rtlCol="0" anchor="t">
            <a:spAutoFit/>
          </a:bodyPr>
          <a:lstStyle/>
          <a:p>
            <a:pPr algn="l">
              <a:lnSpc>
                <a:spcPts val="1399"/>
              </a:lnSpc>
            </a:pPr>
            <a:r>
              <a:rPr lang="en-US" sz="999" dirty="0">
                <a:latin typeface="Lato"/>
                <a:ea typeface="Lato"/>
                <a:cs typeface="Lato"/>
                <a:sym typeface="Lato"/>
              </a:rPr>
              <a:t>Kaiser Family Foundation. 2024. </a:t>
            </a:r>
            <a:r>
              <a:rPr lang="en-US" sz="999" i="1" dirty="0">
                <a:latin typeface="Lato Italics"/>
                <a:ea typeface="Lato Italics"/>
                <a:cs typeface="Lato Italics"/>
                <a:sym typeface="Lato Italics"/>
              </a:rPr>
              <a:t>2024 Employer Health Benefits Survey</a:t>
            </a:r>
            <a:r>
              <a:rPr lang="en-US" sz="999" dirty="0">
                <a:latin typeface="Lato"/>
                <a:ea typeface="Lato"/>
                <a:cs typeface="Lato"/>
                <a:sym typeface="Lato"/>
              </a:rPr>
              <a:t>. Kaiser Family Foundation.</a:t>
            </a:r>
            <a:r>
              <a:rPr lang="en-US" sz="999" u="sng" dirty="0">
                <a:latin typeface="Lato"/>
                <a:ea typeface="Lato"/>
                <a:cs typeface="Lato"/>
                <a:sym typeface="Lato"/>
                <a:hlinkClick r:id="rId3" tooltip="https://www.kff.org/health-costs/2024-employer-health-benefits-survey/#3f3fc2dd-74dd-4cb6-9d1c-9c19ff972f6a">
                  <a:extLst>
                    <a:ext uri="{A12FA001-AC4F-418D-AE19-62706E023703}">
                      <ahyp:hlinkClr xmlns:ahyp="http://schemas.microsoft.com/office/drawing/2018/hyperlinkcolor" val="tx"/>
                    </a:ext>
                  </a:extLst>
                </a:hlinkClick>
              </a:rPr>
              <a:t> https://www.kff.org/health-costs/2024-employer-health-benefits-survey/#3f3fc2dd-74dd-4cb6-9d1c-9c19ff972f6a</a:t>
            </a:r>
          </a:p>
          <a:p>
            <a:pPr algn="l">
              <a:lnSpc>
                <a:spcPts val="1399"/>
              </a:lnSpc>
            </a:pPr>
            <a:endParaRPr lang="en-US" sz="999" u="sng" dirty="0">
              <a:latin typeface="Lato"/>
              <a:ea typeface="Lato"/>
              <a:cs typeface="Lato"/>
              <a:sym typeface="Lato"/>
              <a:hlinkClick r:id="rId3" tooltip="https://www.kff.org/health-costs/2024-employer-health-benefits-survey/#3f3fc2dd-74dd-4cb6-9d1c-9c19ff972f6a">
                <a:extLst>
                  <a:ext uri="{A12FA001-AC4F-418D-AE19-62706E023703}">
                    <ahyp:hlinkClr xmlns:ahyp="http://schemas.microsoft.com/office/drawing/2018/hyperlinkcolor" val="tx"/>
                  </a:ext>
                </a:extLst>
              </a:hlinkClick>
            </a:endParaRPr>
          </a:p>
          <a:p>
            <a:pPr algn="l">
              <a:lnSpc>
                <a:spcPts val="1399"/>
              </a:lnSpc>
            </a:pPr>
            <a:r>
              <a:rPr lang="en-US" sz="999" dirty="0">
                <a:latin typeface="Lato"/>
                <a:ea typeface="Lato"/>
                <a:cs typeface="Lato"/>
                <a:sym typeface="Lato"/>
              </a:rPr>
              <a:t>Warner, David O., Benjamin J. Borah, John Moriarty, David R. Schroeder, Yan Shi, and Nilay D. Shah. "Smoking Status and Health Care Costs in the Perioperative Period: A Population-Based Study." JAMA Surgery 149, no. 3 (March 2014): 259–266. </a:t>
            </a:r>
            <a:r>
              <a:rPr lang="en-US" sz="999" u="sng" dirty="0">
                <a:latin typeface="Lato"/>
                <a:ea typeface="Lato"/>
                <a:cs typeface="Lato"/>
                <a:sym typeface="Lato"/>
                <a:hlinkClick r:id="rId4" tooltip="https://doi.org/10.1001/jamasurg.2013.5009">
                  <a:extLst>
                    <a:ext uri="{A12FA001-AC4F-418D-AE19-62706E023703}">
                      <ahyp:hlinkClr xmlns:ahyp="http://schemas.microsoft.com/office/drawing/2018/hyperlinkcolor" val="tx"/>
                    </a:ext>
                  </a:extLst>
                </a:hlinkClick>
              </a:rPr>
              <a:t>https://doi.org/10.1001/jamasurg.2013.5009</a:t>
            </a:r>
          </a:p>
          <a:p>
            <a:pPr algn="ctr">
              <a:lnSpc>
                <a:spcPts val="1399"/>
              </a:lnSpc>
            </a:pPr>
            <a:endParaRPr lang="en-US" sz="999" u="sng" dirty="0">
              <a:solidFill>
                <a:srgbClr val="0000FF"/>
              </a:solidFill>
              <a:latin typeface="Lato"/>
              <a:ea typeface="Lato"/>
              <a:cs typeface="Lato"/>
              <a:sym typeface="Lato"/>
              <a:hlinkClick r:id="rId4" tooltip="https://doi.org/10.1001/jamasurg.2013.5009">
                <a:extLst>
                  <a:ext uri="{A12FA001-AC4F-418D-AE19-62706E023703}">
                    <ahyp:hlinkClr xmlns:ahyp="http://schemas.microsoft.com/office/drawing/2018/hyperlinkcolor" val="tx"/>
                  </a:ext>
                </a:extLst>
              </a:hlinkCli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5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Freeform 6"/>
          <p:cNvSpPr/>
          <p:nvPr/>
        </p:nvSpPr>
        <p:spPr>
          <a:xfrm>
            <a:off x="2539760" y="3561865"/>
            <a:ext cx="1781355" cy="1781355"/>
          </a:xfrm>
          <a:custGeom>
            <a:avLst/>
            <a:gdLst/>
            <a:ahLst/>
            <a:cxnLst/>
            <a:rect l="l" t="t" r="r" b="b"/>
            <a:pathLst>
              <a:path w="1781355" h="1781355">
                <a:moveTo>
                  <a:pt x="0" y="0"/>
                </a:moveTo>
                <a:lnTo>
                  <a:pt x="1781355" y="0"/>
                </a:lnTo>
                <a:lnTo>
                  <a:pt x="1781355" y="1781354"/>
                </a:lnTo>
                <a:lnTo>
                  <a:pt x="0" y="17813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425432" y="3454043"/>
            <a:ext cx="1830073" cy="1996998"/>
          </a:xfrm>
          <a:custGeom>
            <a:avLst/>
            <a:gdLst/>
            <a:ahLst/>
            <a:cxnLst/>
            <a:rect l="l" t="t" r="r" b="b"/>
            <a:pathLst>
              <a:path w="1830073" h="1996998">
                <a:moveTo>
                  <a:pt x="0" y="0"/>
                </a:moveTo>
                <a:lnTo>
                  <a:pt x="1830072" y="0"/>
                </a:lnTo>
                <a:lnTo>
                  <a:pt x="1830072" y="1996998"/>
                </a:lnTo>
                <a:lnTo>
                  <a:pt x="0" y="19969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6926299" y="1627082"/>
            <a:ext cx="4435402" cy="4435402"/>
          </a:xfrm>
          <a:custGeom>
            <a:avLst/>
            <a:gdLst/>
            <a:ahLst/>
            <a:cxnLst/>
            <a:rect l="l" t="t" r="r" b="b"/>
            <a:pathLst>
              <a:path w="4435402" h="4435402">
                <a:moveTo>
                  <a:pt x="0" y="0"/>
                </a:moveTo>
                <a:lnTo>
                  <a:pt x="4435402" y="0"/>
                </a:lnTo>
                <a:lnTo>
                  <a:pt x="4435402" y="4435402"/>
                </a:lnTo>
                <a:lnTo>
                  <a:pt x="0" y="44354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486855" y="3004493"/>
            <a:ext cx="3314289" cy="2446548"/>
          </a:xfrm>
          <a:custGeom>
            <a:avLst/>
            <a:gdLst/>
            <a:ahLst/>
            <a:cxnLst/>
            <a:rect l="l" t="t" r="r" b="b"/>
            <a:pathLst>
              <a:path w="3314289" h="2446548">
                <a:moveTo>
                  <a:pt x="0" y="0"/>
                </a:moveTo>
                <a:lnTo>
                  <a:pt x="3314290" y="0"/>
                </a:lnTo>
                <a:lnTo>
                  <a:pt x="3314290" y="2446548"/>
                </a:lnTo>
                <a:lnTo>
                  <a:pt x="0" y="2446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871002" y="7315034"/>
            <a:ext cx="17204196" cy="2559124"/>
          </a:xfrm>
          <a:custGeom>
            <a:avLst/>
            <a:gdLst/>
            <a:ahLst/>
            <a:cxnLst/>
            <a:rect l="l" t="t" r="r" b="b"/>
            <a:pathLst>
              <a:path w="17204196" h="2559124">
                <a:moveTo>
                  <a:pt x="0" y="0"/>
                </a:moveTo>
                <a:lnTo>
                  <a:pt x="17204196" y="0"/>
                </a:lnTo>
                <a:lnTo>
                  <a:pt x="17204196" y="2559124"/>
                </a:lnTo>
                <a:lnTo>
                  <a:pt x="0" y="2559124"/>
                </a:lnTo>
                <a:lnTo>
                  <a:pt x="0" y="0"/>
                </a:lnTo>
                <a:close/>
              </a:path>
            </a:pathLst>
          </a:custGeom>
          <a:blipFill>
            <a:blip r:embed="rId11"/>
            <a:stretch>
              <a:fillRect/>
            </a:stretch>
          </a:blipFill>
        </p:spPr>
        <p:txBody>
          <a:bodyPr/>
          <a:lstStyle/>
          <a:p>
            <a:endParaRPr lang="en-US"/>
          </a:p>
        </p:txBody>
      </p:sp>
      <p:sp>
        <p:nvSpPr>
          <p:cNvPr id="11" name="TextBox 11"/>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Dominant Driver in Insurance Costs</a:t>
            </a:r>
          </a:p>
        </p:txBody>
      </p:sp>
      <p:sp>
        <p:nvSpPr>
          <p:cNvPr id="12" name="TextBox 12"/>
          <p:cNvSpPr txBox="1"/>
          <p:nvPr/>
        </p:nvSpPr>
        <p:spPr>
          <a:xfrm>
            <a:off x="2641359" y="2321821"/>
            <a:ext cx="1578156" cy="844142"/>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Lato Bold"/>
                <a:ea typeface="Lato Bold"/>
                <a:cs typeface="Lato Bold"/>
                <a:sym typeface="Lato Bold"/>
              </a:rPr>
              <a:t>Age</a:t>
            </a:r>
          </a:p>
        </p:txBody>
      </p:sp>
      <p:sp>
        <p:nvSpPr>
          <p:cNvPr id="13" name="TextBox 13"/>
          <p:cNvSpPr txBox="1"/>
          <p:nvPr/>
        </p:nvSpPr>
        <p:spPr>
          <a:xfrm>
            <a:off x="7635538" y="1806609"/>
            <a:ext cx="3165606" cy="1006109"/>
          </a:xfrm>
          <a:prstGeom prst="rect">
            <a:avLst/>
          </a:prstGeom>
        </p:spPr>
        <p:txBody>
          <a:bodyPr wrap="square" lIns="0" tIns="0" rIns="0" bIns="0" rtlCol="0" anchor="t">
            <a:spAutoFit/>
          </a:bodyPr>
          <a:lstStyle/>
          <a:p>
            <a:pPr algn="ctr">
              <a:lnSpc>
                <a:spcPts val="8679"/>
              </a:lnSpc>
            </a:pPr>
            <a:r>
              <a:rPr lang="en-US" sz="6199" b="1" dirty="0">
                <a:solidFill>
                  <a:srgbClr val="FFFFFF"/>
                </a:solidFill>
                <a:latin typeface="Lato Bold"/>
                <a:ea typeface="Lato Bold"/>
                <a:cs typeface="Lato Bold"/>
                <a:sym typeface="Lato Bold"/>
              </a:rPr>
              <a:t>Smoking</a:t>
            </a:r>
          </a:p>
        </p:txBody>
      </p:sp>
      <p:sp>
        <p:nvSpPr>
          <p:cNvPr id="14" name="TextBox 14"/>
          <p:cNvSpPr txBox="1"/>
          <p:nvPr/>
        </p:nvSpPr>
        <p:spPr>
          <a:xfrm>
            <a:off x="13993389" y="2205393"/>
            <a:ext cx="2463304" cy="844142"/>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Lato Bold"/>
                <a:ea typeface="Lato Bold"/>
                <a:cs typeface="Lato Bold"/>
                <a:sym typeface="Lato Bold"/>
              </a:rPr>
              <a:t>Obesity</a:t>
            </a:r>
          </a:p>
        </p:txBody>
      </p:sp>
      <p:sp>
        <p:nvSpPr>
          <p:cNvPr id="15" name="TextBox 15"/>
          <p:cNvSpPr txBox="1"/>
          <p:nvPr/>
        </p:nvSpPr>
        <p:spPr>
          <a:xfrm>
            <a:off x="3591575" y="6408340"/>
            <a:ext cx="11532474" cy="1047970"/>
          </a:xfrm>
          <a:prstGeom prst="rect">
            <a:avLst/>
          </a:prstGeom>
        </p:spPr>
        <p:txBody>
          <a:bodyPr wrap="square" lIns="0" tIns="0" rIns="0" bIns="0" rtlCol="0" anchor="t">
            <a:spAutoFit/>
          </a:bodyPr>
          <a:lstStyle/>
          <a:p>
            <a:pPr algn="ctr">
              <a:lnSpc>
                <a:spcPts val="4467"/>
              </a:lnSpc>
            </a:pPr>
            <a:r>
              <a:rPr lang="en-US" sz="3191" b="1" dirty="0">
                <a:solidFill>
                  <a:srgbClr val="000000"/>
                </a:solidFill>
                <a:latin typeface="Lato Bold"/>
                <a:ea typeface="Lato Bold"/>
                <a:cs typeface="Lato Bold"/>
                <a:sym typeface="Lato Bold"/>
              </a:rPr>
              <a:t>The  single strongest determinant of insurance price is smoking</a:t>
            </a:r>
          </a:p>
          <a:p>
            <a:pPr algn="ctr">
              <a:lnSpc>
                <a:spcPts val="3907"/>
              </a:lnSpc>
            </a:pPr>
            <a:endParaRPr lang="en-US" sz="3191" b="1" dirty="0">
              <a:solidFill>
                <a:srgbClr val="000000"/>
              </a:solidFill>
              <a:latin typeface="Lato Bold"/>
              <a:ea typeface="Lato Bold"/>
              <a:cs typeface="Lato Bold"/>
              <a:sym typeface="Lato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grpSp>
        <p:nvGrpSpPr>
          <p:cNvPr id="6" name="Group 6"/>
          <p:cNvGrpSpPr/>
          <p:nvPr/>
        </p:nvGrpSpPr>
        <p:grpSpPr>
          <a:xfrm>
            <a:off x="1462374" y="2027262"/>
            <a:ext cx="15424484" cy="7231038"/>
            <a:chOff x="0" y="0"/>
            <a:chExt cx="4062416" cy="1904471"/>
          </a:xfrm>
        </p:grpSpPr>
        <p:sp>
          <p:nvSpPr>
            <p:cNvPr id="7" name="Freeform 7"/>
            <p:cNvSpPr/>
            <p:nvPr/>
          </p:nvSpPr>
          <p:spPr>
            <a:xfrm>
              <a:off x="0" y="0"/>
              <a:ext cx="4062416" cy="1904471"/>
            </a:xfrm>
            <a:custGeom>
              <a:avLst/>
              <a:gdLst/>
              <a:ahLst/>
              <a:cxnLst/>
              <a:rect l="l" t="t" r="r" b="b"/>
              <a:pathLst>
                <a:path w="4062416" h="1904471">
                  <a:moveTo>
                    <a:pt x="0" y="0"/>
                  </a:moveTo>
                  <a:lnTo>
                    <a:pt x="4062416" y="0"/>
                  </a:lnTo>
                  <a:lnTo>
                    <a:pt x="4062416" y="1904471"/>
                  </a:lnTo>
                  <a:lnTo>
                    <a:pt x="0" y="1904471"/>
                  </a:lnTo>
                  <a:close/>
                </a:path>
              </a:pathLst>
            </a:custGeom>
            <a:solidFill>
              <a:srgbClr val="ACCEE7"/>
            </a:solidFill>
          </p:spPr>
          <p:txBody>
            <a:bodyPr/>
            <a:lstStyle/>
            <a:p>
              <a:endParaRPr lang="en-US"/>
            </a:p>
          </p:txBody>
        </p:sp>
        <p:sp>
          <p:nvSpPr>
            <p:cNvPr id="8" name="TextBox 8"/>
            <p:cNvSpPr txBox="1"/>
            <p:nvPr/>
          </p:nvSpPr>
          <p:spPr>
            <a:xfrm>
              <a:off x="0" y="-38100"/>
              <a:ext cx="4062416" cy="194257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516955" y="2712303"/>
            <a:ext cx="13369903" cy="6430991"/>
          </a:xfrm>
          <a:prstGeom prst="rect">
            <a:avLst/>
          </a:prstGeom>
        </p:spPr>
        <p:txBody>
          <a:bodyPr lIns="0" tIns="0" rIns="0" bIns="0" rtlCol="0" anchor="t">
            <a:spAutoFit/>
          </a:bodyPr>
          <a:lstStyle/>
          <a:p>
            <a:pPr algn="l">
              <a:lnSpc>
                <a:spcPts val="5739"/>
              </a:lnSpc>
            </a:pPr>
            <a:r>
              <a:rPr lang="en-US" sz="4099" dirty="0">
                <a:solidFill>
                  <a:srgbClr val="000000"/>
                </a:solidFill>
                <a:latin typeface="Lato"/>
                <a:ea typeface="Lato"/>
                <a:cs typeface="Lato"/>
                <a:sym typeface="Lato"/>
              </a:rPr>
              <a:t>Consumers can input their own health characteristics to see an </a:t>
            </a:r>
            <a:r>
              <a:rPr lang="en-US" sz="4099" b="1" dirty="0">
                <a:solidFill>
                  <a:srgbClr val="000000"/>
                </a:solidFill>
                <a:latin typeface="Lato Bold"/>
                <a:ea typeface="Lato Bold"/>
                <a:cs typeface="Lato Bold"/>
                <a:sym typeface="Lato Bold"/>
              </a:rPr>
              <a:t>approximate cost</a:t>
            </a:r>
            <a:r>
              <a:rPr lang="en-US" sz="4099" dirty="0">
                <a:solidFill>
                  <a:srgbClr val="000000"/>
                </a:solidFill>
                <a:latin typeface="Lato"/>
                <a:ea typeface="Lato"/>
                <a:cs typeface="Lato"/>
                <a:sym typeface="Lato"/>
              </a:rPr>
              <a:t>.</a:t>
            </a:r>
          </a:p>
          <a:p>
            <a:pPr algn="l">
              <a:lnSpc>
                <a:spcPts val="5739"/>
              </a:lnSpc>
            </a:pPr>
            <a:endParaRPr lang="en-US" sz="800" dirty="0">
              <a:solidFill>
                <a:srgbClr val="000000"/>
              </a:solidFill>
              <a:latin typeface="Lato"/>
              <a:ea typeface="Lato"/>
              <a:cs typeface="Lato"/>
              <a:sym typeface="Lato"/>
            </a:endParaRPr>
          </a:p>
          <a:p>
            <a:pPr algn="l">
              <a:lnSpc>
                <a:spcPts val="5739"/>
              </a:lnSpc>
            </a:pPr>
            <a:r>
              <a:rPr lang="en-US" sz="4099" dirty="0">
                <a:solidFill>
                  <a:srgbClr val="000000"/>
                </a:solidFill>
                <a:latin typeface="Lato"/>
                <a:ea typeface="Lato"/>
                <a:cs typeface="Lato"/>
                <a:sym typeface="Lato"/>
              </a:rPr>
              <a:t>If insurer quotes </a:t>
            </a:r>
            <a:r>
              <a:rPr lang="en-US" sz="4099" b="1" dirty="0">
                <a:solidFill>
                  <a:srgbClr val="000000"/>
                </a:solidFill>
                <a:latin typeface="Lato Bold"/>
                <a:ea typeface="Lato Bold"/>
                <a:cs typeface="Lato Bold"/>
                <a:sym typeface="Lato Bold"/>
              </a:rPr>
              <a:t>differ</a:t>
            </a:r>
            <a:r>
              <a:rPr lang="en-US" sz="4099" dirty="0">
                <a:solidFill>
                  <a:srgbClr val="000000"/>
                </a:solidFill>
                <a:latin typeface="Lato"/>
                <a:ea typeface="Lato"/>
                <a:cs typeface="Lato"/>
                <a:sym typeface="Lato"/>
              </a:rPr>
              <a:t> dramatically from model predictions, users can flag or </a:t>
            </a:r>
            <a:r>
              <a:rPr lang="en-US" sz="4099" b="1" dirty="0">
                <a:solidFill>
                  <a:srgbClr val="000000"/>
                </a:solidFill>
                <a:latin typeface="Lato Bold"/>
                <a:ea typeface="Lato Bold"/>
                <a:cs typeface="Lato Bold"/>
                <a:sym typeface="Lato Bold"/>
              </a:rPr>
              <a:t>investigate discrepancies</a:t>
            </a:r>
            <a:r>
              <a:rPr lang="en-US" sz="4099" dirty="0">
                <a:solidFill>
                  <a:srgbClr val="000000"/>
                </a:solidFill>
                <a:latin typeface="Lato"/>
                <a:ea typeface="Lato"/>
                <a:cs typeface="Lato"/>
                <a:sym typeface="Lato"/>
              </a:rPr>
              <a:t>.</a:t>
            </a:r>
            <a:endParaRPr lang="en-US" sz="800" dirty="0">
              <a:solidFill>
                <a:srgbClr val="000000"/>
              </a:solidFill>
              <a:latin typeface="Lato"/>
              <a:ea typeface="Lato"/>
              <a:cs typeface="Lato"/>
              <a:sym typeface="Lato"/>
            </a:endParaRPr>
          </a:p>
          <a:p>
            <a:pPr algn="l">
              <a:lnSpc>
                <a:spcPts val="2520"/>
              </a:lnSpc>
            </a:pPr>
            <a:endParaRPr lang="en-US" sz="4099" dirty="0">
              <a:solidFill>
                <a:srgbClr val="000000"/>
              </a:solidFill>
              <a:latin typeface="Lato"/>
              <a:ea typeface="Lato"/>
              <a:cs typeface="Lato"/>
              <a:sym typeface="Lato"/>
            </a:endParaRPr>
          </a:p>
          <a:p>
            <a:pPr algn="l">
              <a:lnSpc>
                <a:spcPts val="2520"/>
              </a:lnSpc>
            </a:pPr>
            <a:endParaRPr lang="en-US" sz="4099" dirty="0">
              <a:solidFill>
                <a:srgbClr val="000000"/>
              </a:solidFill>
              <a:latin typeface="Lato"/>
              <a:ea typeface="Lato"/>
              <a:cs typeface="Lato"/>
              <a:sym typeface="Lato"/>
            </a:endParaRPr>
          </a:p>
          <a:p>
            <a:pPr algn="l">
              <a:lnSpc>
                <a:spcPts val="2520"/>
              </a:lnSpc>
            </a:pPr>
            <a:endParaRPr lang="en-US" sz="4099" dirty="0">
              <a:solidFill>
                <a:srgbClr val="000000"/>
              </a:solidFill>
              <a:latin typeface="Lato"/>
              <a:ea typeface="Lato"/>
              <a:cs typeface="Lato"/>
              <a:sym typeface="Lato"/>
            </a:endParaRPr>
          </a:p>
          <a:p>
            <a:pPr algn="l">
              <a:lnSpc>
                <a:spcPts val="2520"/>
              </a:lnSpc>
            </a:pPr>
            <a:endParaRPr lang="en-US" sz="4099" dirty="0">
              <a:solidFill>
                <a:srgbClr val="000000"/>
              </a:solidFill>
              <a:latin typeface="Lato"/>
              <a:ea typeface="Lato"/>
              <a:cs typeface="Lato"/>
              <a:sym typeface="Lato"/>
            </a:endParaRPr>
          </a:p>
          <a:p>
            <a:pPr algn="l">
              <a:lnSpc>
                <a:spcPts val="5739"/>
              </a:lnSpc>
            </a:pPr>
            <a:r>
              <a:rPr lang="en-US" sz="4099" dirty="0">
                <a:solidFill>
                  <a:srgbClr val="000000"/>
                </a:solidFill>
                <a:latin typeface="Lato"/>
                <a:ea typeface="Lato"/>
                <a:cs typeface="Lato"/>
                <a:sym typeface="Lato"/>
              </a:rPr>
              <a:t>Helps individuals </a:t>
            </a:r>
            <a:r>
              <a:rPr lang="en-US" sz="4099" b="1" dirty="0">
                <a:solidFill>
                  <a:srgbClr val="000000"/>
                </a:solidFill>
                <a:latin typeface="Lato Bold"/>
                <a:ea typeface="Lato Bold"/>
                <a:cs typeface="Lato Bold"/>
                <a:sym typeface="Lato Bold"/>
              </a:rPr>
              <a:t>anticipate</a:t>
            </a:r>
            <a:r>
              <a:rPr lang="en-US" sz="4099" dirty="0">
                <a:solidFill>
                  <a:srgbClr val="000000"/>
                </a:solidFill>
                <a:latin typeface="Lato"/>
                <a:ea typeface="Lato"/>
                <a:cs typeface="Lato"/>
                <a:sym typeface="Lato"/>
              </a:rPr>
              <a:t> future insurance </a:t>
            </a:r>
            <a:r>
              <a:rPr lang="en-US" sz="4099" b="1" dirty="0">
                <a:solidFill>
                  <a:srgbClr val="000000"/>
                </a:solidFill>
                <a:latin typeface="Lato Bold"/>
                <a:ea typeface="Lato Bold"/>
                <a:cs typeface="Lato Bold"/>
                <a:sym typeface="Lato Bold"/>
              </a:rPr>
              <a:t>expenses</a:t>
            </a:r>
            <a:r>
              <a:rPr lang="en-US" sz="4099" dirty="0">
                <a:solidFill>
                  <a:srgbClr val="000000"/>
                </a:solidFill>
                <a:latin typeface="Lato"/>
                <a:ea typeface="Lato"/>
                <a:cs typeface="Lato"/>
                <a:sym typeface="Lato"/>
              </a:rPr>
              <a:t>.</a:t>
            </a:r>
          </a:p>
          <a:p>
            <a:pPr algn="l">
              <a:lnSpc>
                <a:spcPts val="2940"/>
              </a:lnSpc>
            </a:pPr>
            <a:endParaRPr lang="en-US" sz="4099" dirty="0">
              <a:solidFill>
                <a:srgbClr val="000000"/>
              </a:solidFill>
              <a:latin typeface="Lato"/>
              <a:ea typeface="Lato"/>
              <a:cs typeface="Lato"/>
              <a:sym typeface="Lato"/>
            </a:endParaRPr>
          </a:p>
          <a:p>
            <a:pPr algn="l">
              <a:lnSpc>
                <a:spcPts val="2940"/>
              </a:lnSpc>
            </a:pPr>
            <a:endParaRPr lang="en-US" sz="4099" dirty="0">
              <a:solidFill>
                <a:srgbClr val="000000"/>
              </a:solidFill>
              <a:latin typeface="Lato"/>
              <a:ea typeface="Lato"/>
              <a:cs typeface="Lato"/>
              <a:sym typeface="Lato"/>
            </a:endParaRPr>
          </a:p>
        </p:txBody>
      </p:sp>
      <p:sp>
        <p:nvSpPr>
          <p:cNvPr id="10" name="TextBox 10"/>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Practical Applications of Our Model </a:t>
            </a:r>
          </a:p>
        </p:txBody>
      </p:sp>
      <p:sp>
        <p:nvSpPr>
          <p:cNvPr id="11" name="TextBox 11"/>
          <p:cNvSpPr txBox="1"/>
          <p:nvPr/>
        </p:nvSpPr>
        <p:spPr>
          <a:xfrm>
            <a:off x="2255249" y="2366496"/>
            <a:ext cx="961876" cy="1566544"/>
          </a:xfrm>
          <a:prstGeom prst="rect">
            <a:avLst/>
          </a:prstGeom>
        </p:spPr>
        <p:txBody>
          <a:bodyPr lIns="0" tIns="0" rIns="0" bIns="0" rtlCol="0" anchor="t">
            <a:spAutoFit/>
          </a:bodyPr>
          <a:lstStyle/>
          <a:p>
            <a:pPr algn="ctr">
              <a:lnSpc>
                <a:spcPts val="12880"/>
              </a:lnSpc>
            </a:pPr>
            <a:r>
              <a:rPr lang="en-US" sz="9200" b="1">
                <a:solidFill>
                  <a:srgbClr val="004AAD"/>
                </a:solidFill>
                <a:latin typeface="Canva Sans Bold"/>
                <a:ea typeface="Canva Sans Bold"/>
                <a:cs typeface="Canva Sans Bold"/>
                <a:sym typeface="Canva Sans Bold"/>
              </a:rPr>
              <a:t>1.</a:t>
            </a:r>
          </a:p>
        </p:txBody>
      </p:sp>
      <p:sp>
        <p:nvSpPr>
          <p:cNvPr id="12" name="TextBox 12"/>
          <p:cNvSpPr txBox="1"/>
          <p:nvPr/>
        </p:nvSpPr>
        <p:spPr>
          <a:xfrm>
            <a:off x="2255249" y="4972050"/>
            <a:ext cx="973336" cy="1566544"/>
          </a:xfrm>
          <a:prstGeom prst="rect">
            <a:avLst/>
          </a:prstGeom>
        </p:spPr>
        <p:txBody>
          <a:bodyPr lIns="0" tIns="0" rIns="0" bIns="0" rtlCol="0" anchor="t">
            <a:spAutoFit/>
          </a:bodyPr>
          <a:lstStyle/>
          <a:p>
            <a:pPr algn="ctr">
              <a:lnSpc>
                <a:spcPts val="12880"/>
              </a:lnSpc>
            </a:pPr>
            <a:r>
              <a:rPr lang="en-US" sz="9200" b="1">
                <a:solidFill>
                  <a:srgbClr val="004AAD"/>
                </a:solidFill>
                <a:latin typeface="Canva Sans Bold"/>
                <a:ea typeface="Canva Sans Bold"/>
                <a:cs typeface="Canva Sans Bold"/>
                <a:sym typeface="Canva Sans Bold"/>
              </a:rPr>
              <a:t>2.</a:t>
            </a:r>
          </a:p>
        </p:txBody>
      </p:sp>
      <p:sp>
        <p:nvSpPr>
          <p:cNvPr id="13" name="TextBox 13"/>
          <p:cNvSpPr txBox="1"/>
          <p:nvPr/>
        </p:nvSpPr>
        <p:spPr>
          <a:xfrm>
            <a:off x="2198163" y="7189175"/>
            <a:ext cx="1076049" cy="1566544"/>
          </a:xfrm>
          <a:prstGeom prst="rect">
            <a:avLst/>
          </a:prstGeom>
        </p:spPr>
        <p:txBody>
          <a:bodyPr lIns="0" tIns="0" rIns="0" bIns="0" rtlCol="0" anchor="t">
            <a:spAutoFit/>
          </a:bodyPr>
          <a:lstStyle/>
          <a:p>
            <a:pPr algn="ctr">
              <a:lnSpc>
                <a:spcPts val="12880"/>
              </a:lnSpc>
            </a:pPr>
            <a:r>
              <a:rPr lang="en-US" sz="9200" b="1">
                <a:solidFill>
                  <a:srgbClr val="004AAD"/>
                </a:solidFill>
                <a:latin typeface="Canva Sans Bold"/>
                <a:ea typeface="Canva Sans Bold"/>
                <a:cs typeface="Canva Sans Bold"/>
                <a:sym typeface="Canva Sans Bold"/>
              </a:rPr>
              <a:t>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Freeform 6"/>
          <p:cNvSpPr/>
          <p:nvPr/>
        </p:nvSpPr>
        <p:spPr>
          <a:xfrm>
            <a:off x="1696223" y="3642596"/>
            <a:ext cx="3001807" cy="3001807"/>
          </a:xfrm>
          <a:custGeom>
            <a:avLst/>
            <a:gdLst/>
            <a:ahLst/>
            <a:cxnLst/>
            <a:rect l="l" t="t" r="r" b="b"/>
            <a:pathLst>
              <a:path w="3001807" h="3001807">
                <a:moveTo>
                  <a:pt x="0" y="0"/>
                </a:moveTo>
                <a:lnTo>
                  <a:pt x="3001807" y="0"/>
                </a:lnTo>
                <a:lnTo>
                  <a:pt x="3001807" y="3001808"/>
                </a:lnTo>
                <a:lnTo>
                  <a:pt x="0" y="3001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4012025" y="3642596"/>
            <a:ext cx="3001807" cy="3001807"/>
          </a:xfrm>
          <a:custGeom>
            <a:avLst/>
            <a:gdLst/>
            <a:ahLst/>
            <a:cxnLst/>
            <a:rect l="l" t="t" r="r" b="b"/>
            <a:pathLst>
              <a:path w="3001807" h="3001807">
                <a:moveTo>
                  <a:pt x="0" y="0"/>
                </a:moveTo>
                <a:lnTo>
                  <a:pt x="3001807" y="0"/>
                </a:lnTo>
                <a:lnTo>
                  <a:pt x="3001807" y="3001808"/>
                </a:lnTo>
                <a:lnTo>
                  <a:pt x="0" y="3001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533968" y="3642596"/>
            <a:ext cx="3001807" cy="3001807"/>
          </a:xfrm>
          <a:custGeom>
            <a:avLst/>
            <a:gdLst/>
            <a:ahLst/>
            <a:cxnLst/>
            <a:rect l="l" t="t" r="r" b="b"/>
            <a:pathLst>
              <a:path w="3001807" h="3001807">
                <a:moveTo>
                  <a:pt x="0" y="0"/>
                </a:moveTo>
                <a:lnTo>
                  <a:pt x="3001807" y="0"/>
                </a:lnTo>
                <a:lnTo>
                  <a:pt x="3001807" y="3001808"/>
                </a:lnTo>
                <a:lnTo>
                  <a:pt x="0" y="3001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5174280" y="3642596"/>
            <a:ext cx="3001807" cy="3001807"/>
          </a:xfrm>
          <a:custGeom>
            <a:avLst/>
            <a:gdLst/>
            <a:ahLst/>
            <a:cxnLst/>
            <a:rect l="l" t="t" r="r" b="b"/>
            <a:pathLst>
              <a:path w="3001807" h="3001807">
                <a:moveTo>
                  <a:pt x="0" y="0"/>
                </a:moveTo>
                <a:lnTo>
                  <a:pt x="3001807" y="0"/>
                </a:lnTo>
                <a:lnTo>
                  <a:pt x="3001807" y="3001808"/>
                </a:lnTo>
                <a:lnTo>
                  <a:pt x="0" y="30018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583219" y="4870054"/>
            <a:ext cx="761207" cy="761207"/>
          </a:xfrm>
          <a:custGeom>
            <a:avLst/>
            <a:gdLst/>
            <a:ahLst/>
            <a:cxnLst/>
            <a:rect l="l" t="t" r="r" b="b"/>
            <a:pathLst>
              <a:path w="761207" h="761207">
                <a:moveTo>
                  <a:pt x="0" y="0"/>
                </a:moveTo>
                <a:lnTo>
                  <a:pt x="761207" y="0"/>
                </a:lnTo>
                <a:lnTo>
                  <a:pt x="761207" y="761207"/>
                </a:lnTo>
                <a:lnTo>
                  <a:pt x="0" y="7612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4140171" y="4164380"/>
            <a:ext cx="2733124" cy="1671320"/>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ato"/>
                <a:ea typeface="Lato"/>
                <a:cs typeface="Lato"/>
                <a:sym typeface="Lato"/>
              </a:rPr>
              <a:t>Better Decision-Making</a:t>
            </a:r>
          </a:p>
        </p:txBody>
      </p:sp>
      <p:sp>
        <p:nvSpPr>
          <p:cNvPr id="12" name="Freeform 12"/>
          <p:cNvSpPr/>
          <p:nvPr/>
        </p:nvSpPr>
        <p:spPr>
          <a:xfrm>
            <a:off x="13401433" y="4870054"/>
            <a:ext cx="761207" cy="761207"/>
          </a:xfrm>
          <a:custGeom>
            <a:avLst/>
            <a:gdLst/>
            <a:ahLst/>
            <a:cxnLst/>
            <a:rect l="l" t="t" r="r" b="b"/>
            <a:pathLst>
              <a:path w="761207" h="761207">
                <a:moveTo>
                  <a:pt x="0" y="0"/>
                </a:moveTo>
                <a:lnTo>
                  <a:pt x="761208" y="0"/>
                </a:lnTo>
                <a:lnTo>
                  <a:pt x="761208" y="761207"/>
                </a:lnTo>
                <a:lnTo>
                  <a:pt x="0" y="7612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1696223" y="3450768"/>
            <a:ext cx="3001807" cy="210879"/>
            <a:chOff x="0" y="0"/>
            <a:chExt cx="630009" cy="44259"/>
          </a:xfrm>
        </p:grpSpPr>
        <p:sp>
          <p:nvSpPr>
            <p:cNvPr id="14" name="Freeform 14"/>
            <p:cNvSpPr/>
            <p:nvPr/>
          </p:nvSpPr>
          <p:spPr>
            <a:xfrm>
              <a:off x="0" y="0"/>
              <a:ext cx="630009" cy="44259"/>
            </a:xfrm>
            <a:custGeom>
              <a:avLst/>
              <a:gdLst/>
              <a:ahLst/>
              <a:cxnLst/>
              <a:rect l="l" t="t" r="r" b="b"/>
              <a:pathLst>
                <a:path w="630009" h="44259">
                  <a:moveTo>
                    <a:pt x="630009" y="44259"/>
                  </a:moveTo>
                  <a:cubicBezTo>
                    <a:pt x="630009" y="20152"/>
                    <a:pt x="486583" y="0"/>
                    <a:pt x="315004" y="0"/>
                  </a:cubicBezTo>
                  <a:cubicBezTo>
                    <a:pt x="143426" y="0"/>
                    <a:pt x="0" y="20152"/>
                    <a:pt x="0" y="44259"/>
                  </a:cubicBezTo>
                  <a:lnTo>
                    <a:pt x="630009" y="44259"/>
                  </a:lnTo>
                  <a:close/>
                </a:path>
              </a:pathLst>
            </a:custGeom>
            <a:solidFill>
              <a:srgbClr val="004AAD"/>
            </a:solidFill>
          </p:spPr>
          <p:txBody>
            <a:bodyPr/>
            <a:lstStyle/>
            <a:p>
              <a:endParaRPr lang="en-US"/>
            </a:p>
          </p:txBody>
        </p:sp>
        <p:sp>
          <p:nvSpPr>
            <p:cNvPr id="15" name="TextBox 15"/>
            <p:cNvSpPr txBox="1"/>
            <p:nvPr/>
          </p:nvSpPr>
          <p:spPr>
            <a:xfrm>
              <a:off x="148237" y="-31291"/>
              <a:ext cx="333534" cy="7555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How This Will Help Consumers?</a:t>
            </a:r>
          </a:p>
        </p:txBody>
      </p:sp>
      <p:sp>
        <p:nvSpPr>
          <p:cNvPr id="17" name="TextBox 17"/>
          <p:cNvSpPr txBox="1"/>
          <p:nvPr/>
        </p:nvSpPr>
        <p:spPr>
          <a:xfrm>
            <a:off x="2126920" y="7264269"/>
            <a:ext cx="5673804" cy="1094741"/>
          </a:xfrm>
          <a:prstGeom prst="rect">
            <a:avLst/>
          </a:prstGeom>
        </p:spPr>
        <p:txBody>
          <a:bodyPr wrap="square" lIns="0" tIns="0" rIns="0" bIns="0" rtlCol="0" anchor="t">
            <a:spAutoFit/>
          </a:bodyPr>
          <a:lstStyle/>
          <a:p>
            <a:pPr algn="ctr">
              <a:lnSpc>
                <a:spcPts val="8959"/>
              </a:lnSpc>
            </a:pPr>
            <a:r>
              <a:rPr lang="en-US" sz="6399" b="1" dirty="0">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Pricing Clarity</a:t>
            </a:r>
          </a:p>
        </p:txBody>
      </p:sp>
      <p:sp>
        <p:nvSpPr>
          <p:cNvPr id="18" name="TextBox 18"/>
          <p:cNvSpPr txBox="1"/>
          <p:nvPr/>
        </p:nvSpPr>
        <p:spPr>
          <a:xfrm>
            <a:off x="10945134" y="7331818"/>
            <a:ext cx="5673804" cy="1094741"/>
          </a:xfrm>
          <a:prstGeom prst="rect">
            <a:avLst/>
          </a:prstGeom>
        </p:spPr>
        <p:txBody>
          <a:bodyPr lIns="0" tIns="0" rIns="0" bIns="0" rtlCol="0" anchor="t">
            <a:spAutoFit/>
          </a:bodyPr>
          <a:lstStyle/>
          <a:p>
            <a:pPr algn="ctr">
              <a:lnSpc>
                <a:spcPts val="8959"/>
              </a:lnSpc>
            </a:pPr>
            <a:r>
              <a:rPr lang="en-US" sz="6399" b="1" dirty="0">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Health Impact</a:t>
            </a:r>
          </a:p>
        </p:txBody>
      </p:sp>
      <p:sp>
        <p:nvSpPr>
          <p:cNvPr id="19" name="TextBox 19"/>
          <p:cNvSpPr txBox="1"/>
          <p:nvPr/>
        </p:nvSpPr>
        <p:spPr>
          <a:xfrm>
            <a:off x="1811034" y="4286727"/>
            <a:ext cx="2772185" cy="1671320"/>
          </a:xfrm>
          <a:prstGeom prst="rect">
            <a:avLst/>
          </a:prstGeom>
        </p:spPr>
        <p:txBody>
          <a:bodyPr lIns="0" tIns="0" rIns="0" bIns="0" rtlCol="0" anchor="t">
            <a:spAutoFit/>
          </a:bodyPr>
          <a:lstStyle/>
          <a:p>
            <a:pPr algn="ctr">
              <a:lnSpc>
                <a:spcPts val="4479"/>
              </a:lnSpc>
            </a:pPr>
            <a:r>
              <a:rPr lang="en-US" sz="3199">
                <a:solidFill>
                  <a:srgbClr val="FFFFFF"/>
                </a:solidFill>
                <a:latin typeface="Lato"/>
                <a:ea typeface="Lato"/>
                <a:cs typeface="Lato"/>
                <a:sym typeface="Lato"/>
              </a:rPr>
              <a:t>Clear Pricing Expectations</a:t>
            </a:r>
          </a:p>
          <a:p>
            <a:pPr algn="ctr">
              <a:lnSpc>
                <a:spcPts val="4479"/>
              </a:lnSpc>
            </a:pPr>
            <a:endParaRPr lang="en-US" sz="3199">
              <a:solidFill>
                <a:srgbClr val="FFFFFF"/>
              </a:solidFill>
              <a:latin typeface="Lato"/>
              <a:ea typeface="Lato"/>
              <a:cs typeface="Lato"/>
              <a:sym typeface="Lato"/>
            </a:endParaRPr>
          </a:p>
        </p:txBody>
      </p:sp>
      <p:sp>
        <p:nvSpPr>
          <p:cNvPr id="20" name="TextBox 20"/>
          <p:cNvSpPr txBox="1"/>
          <p:nvPr/>
        </p:nvSpPr>
        <p:spPr>
          <a:xfrm>
            <a:off x="5308622" y="4063842"/>
            <a:ext cx="2733124" cy="2306955"/>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Lato"/>
                <a:ea typeface="Lato"/>
                <a:cs typeface="Lato"/>
                <a:sym typeface="Lato"/>
              </a:rPr>
              <a:t>Transparency Into Cost Drivers</a:t>
            </a:r>
          </a:p>
          <a:p>
            <a:pPr algn="ctr">
              <a:lnSpc>
                <a:spcPts val="4619"/>
              </a:lnSpc>
              <a:spcBef>
                <a:spcPct val="0"/>
              </a:spcBef>
            </a:pPr>
            <a:endParaRPr lang="en-US" sz="3299">
              <a:solidFill>
                <a:srgbClr val="FFFFFF"/>
              </a:solidFill>
              <a:latin typeface="Lato"/>
              <a:ea typeface="Lato"/>
              <a:cs typeface="Lato"/>
              <a:sym typeface="Lato"/>
            </a:endParaRPr>
          </a:p>
        </p:txBody>
      </p:sp>
      <p:sp>
        <p:nvSpPr>
          <p:cNvPr id="21" name="TextBox 21"/>
          <p:cNvSpPr txBox="1"/>
          <p:nvPr/>
        </p:nvSpPr>
        <p:spPr>
          <a:xfrm>
            <a:off x="10620525" y="4104649"/>
            <a:ext cx="2733124" cy="2233295"/>
          </a:xfrm>
          <a:prstGeom prst="rect">
            <a:avLst/>
          </a:prstGeom>
        </p:spPr>
        <p:txBody>
          <a:bodyPr lIns="0" tIns="0" rIns="0" bIns="0" rtlCol="0" anchor="t">
            <a:spAutoFit/>
          </a:bodyPr>
          <a:lstStyle/>
          <a:p>
            <a:pPr algn="ctr">
              <a:lnSpc>
                <a:spcPts val="4479"/>
              </a:lnSpc>
            </a:pPr>
            <a:r>
              <a:rPr lang="en-US" sz="3199" dirty="0">
                <a:solidFill>
                  <a:srgbClr val="000000"/>
                </a:solidFill>
                <a:latin typeface="Lato"/>
                <a:ea typeface="Lato"/>
                <a:cs typeface="Lato"/>
                <a:sym typeface="Lato"/>
              </a:rPr>
              <a:t>Actionable Health   Insights</a:t>
            </a:r>
          </a:p>
          <a:p>
            <a:pPr algn="ctr">
              <a:lnSpc>
                <a:spcPts val="4479"/>
              </a:lnSpc>
              <a:spcBef>
                <a:spcPct val="0"/>
              </a:spcBef>
            </a:pPr>
            <a:endParaRPr lang="en-US" sz="3199" dirty="0">
              <a:solidFill>
                <a:srgbClr val="000000"/>
              </a:solidFill>
              <a:latin typeface="Lato"/>
              <a:ea typeface="Lato"/>
              <a:cs typeface="Lato"/>
              <a:sym typeface="Lato"/>
            </a:endParaRPr>
          </a:p>
        </p:txBody>
      </p:sp>
      <p:sp>
        <p:nvSpPr>
          <p:cNvPr id="22" name="TextBox 22"/>
          <p:cNvSpPr txBox="1"/>
          <p:nvPr/>
        </p:nvSpPr>
        <p:spPr>
          <a:xfrm>
            <a:off x="9005594" y="3951601"/>
            <a:ext cx="785424" cy="2006446"/>
          </a:xfrm>
          <a:prstGeom prst="rect">
            <a:avLst/>
          </a:prstGeom>
        </p:spPr>
        <p:txBody>
          <a:bodyPr lIns="0" tIns="0" rIns="0" bIns="0" rtlCol="0" anchor="t">
            <a:spAutoFit/>
          </a:bodyPr>
          <a:lstStyle/>
          <a:p>
            <a:pPr algn="ctr">
              <a:lnSpc>
                <a:spcPts val="16432"/>
              </a:lnSpc>
            </a:pPr>
            <a:r>
              <a:rPr lang="en-US" sz="11737" b="1">
                <a:gradFill>
                  <a:gsLst>
                    <a:gs pos="0">
                      <a:srgbClr val="000000">
                        <a:alpha val="100000"/>
                      </a:srgbClr>
                    </a:gs>
                    <a:gs pos="100000">
                      <a:srgbClr val="3533CD">
                        <a:alpha val="100000"/>
                      </a:srgbClr>
                    </a:gs>
                  </a:gsLst>
                  <a:lin ang="0"/>
                </a:gradFill>
                <a:latin typeface="Canva Sans Bold"/>
                <a:ea typeface="Canva Sans Bold"/>
                <a:cs typeface="Canva Sans Bold"/>
                <a:sym typeface="Canva Sans Bold"/>
              </a:rPr>
              <a:t>+</a:t>
            </a:r>
          </a:p>
        </p:txBody>
      </p:sp>
      <p:grpSp>
        <p:nvGrpSpPr>
          <p:cNvPr id="23" name="Group 23"/>
          <p:cNvGrpSpPr/>
          <p:nvPr/>
        </p:nvGrpSpPr>
        <p:grpSpPr>
          <a:xfrm>
            <a:off x="5174280" y="3450768"/>
            <a:ext cx="3001807" cy="210879"/>
            <a:chOff x="0" y="0"/>
            <a:chExt cx="630009" cy="44259"/>
          </a:xfrm>
        </p:grpSpPr>
        <p:sp>
          <p:nvSpPr>
            <p:cNvPr id="24" name="Freeform 24"/>
            <p:cNvSpPr/>
            <p:nvPr/>
          </p:nvSpPr>
          <p:spPr>
            <a:xfrm>
              <a:off x="0" y="0"/>
              <a:ext cx="630009" cy="44259"/>
            </a:xfrm>
            <a:custGeom>
              <a:avLst/>
              <a:gdLst/>
              <a:ahLst/>
              <a:cxnLst/>
              <a:rect l="l" t="t" r="r" b="b"/>
              <a:pathLst>
                <a:path w="630009" h="44259">
                  <a:moveTo>
                    <a:pt x="630009" y="44259"/>
                  </a:moveTo>
                  <a:cubicBezTo>
                    <a:pt x="630009" y="20152"/>
                    <a:pt x="486583" y="0"/>
                    <a:pt x="315004" y="0"/>
                  </a:cubicBezTo>
                  <a:cubicBezTo>
                    <a:pt x="143426" y="0"/>
                    <a:pt x="0" y="20152"/>
                    <a:pt x="0" y="44259"/>
                  </a:cubicBezTo>
                  <a:lnTo>
                    <a:pt x="630009" y="44259"/>
                  </a:lnTo>
                  <a:close/>
                </a:path>
              </a:pathLst>
            </a:custGeom>
            <a:solidFill>
              <a:srgbClr val="004AAD"/>
            </a:solidFill>
          </p:spPr>
          <p:txBody>
            <a:bodyPr/>
            <a:lstStyle/>
            <a:p>
              <a:endParaRPr lang="en-US"/>
            </a:p>
          </p:txBody>
        </p:sp>
        <p:sp>
          <p:nvSpPr>
            <p:cNvPr id="25" name="TextBox 25"/>
            <p:cNvSpPr txBox="1"/>
            <p:nvPr/>
          </p:nvSpPr>
          <p:spPr>
            <a:xfrm>
              <a:off x="148237" y="-31291"/>
              <a:ext cx="333534" cy="7555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0533968" y="3450768"/>
            <a:ext cx="3001807" cy="210879"/>
            <a:chOff x="0" y="0"/>
            <a:chExt cx="630009" cy="44259"/>
          </a:xfrm>
        </p:grpSpPr>
        <p:sp>
          <p:nvSpPr>
            <p:cNvPr id="27" name="Freeform 27"/>
            <p:cNvSpPr/>
            <p:nvPr/>
          </p:nvSpPr>
          <p:spPr>
            <a:xfrm>
              <a:off x="0" y="0"/>
              <a:ext cx="630009" cy="44259"/>
            </a:xfrm>
            <a:custGeom>
              <a:avLst/>
              <a:gdLst/>
              <a:ahLst/>
              <a:cxnLst/>
              <a:rect l="l" t="t" r="r" b="b"/>
              <a:pathLst>
                <a:path w="630009" h="44259">
                  <a:moveTo>
                    <a:pt x="630009" y="44259"/>
                  </a:moveTo>
                  <a:cubicBezTo>
                    <a:pt x="630009" y="20152"/>
                    <a:pt x="486583" y="0"/>
                    <a:pt x="315004" y="0"/>
                  </a:cubicBezTo>
                  <a:cubicBezTo>
                    <a:pt x="143426" y="0"/>
                    <a:pt x="0" y="20152"/>
                    <a:pt x="0" y="44259"/>
                  </a:cubicBezTo>
                  <a:lnTo>
                    <a:pt x="630009" y="44259"/>
                  </a:lnTo>
                  <a:close/>
                </a:path>
              </a:pathLst>
            </a:custGeom>
            <a:solidFill>
              <a:srgbClr val="A4C5DF"/>
            </a:solidFill>
          </p:spPr>
          <p:txBody>
            <a:bodyPr/>
            <a:lstStyle/>
            <a:p>
              <a:endParaRPr lang="en-US"/>
            </a:p>
          </p:txBody>
        </p:sp>
        <p:sp>
          <p:nvSpPr>
            <p:cNvPr id="28" name="TextBox 28"/>
            <p:cNvSpPr txBox="1"/>
            <p:nvPr/>
          </p:nvSpPr>
          <p:spPr>
            <a:xfrm>
              <a:off x="148237" y="-31291"/>
              <a:ext cx="333534" cy="75550"/>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14012025" y="3450768"/>
            <a:ext cx="3001807" cy="210879"/>
            <a:chOff x="0" y="0"/>
            <a:chExt cx="630009" cy="44259"/>
          </a:xfrm>
        </p:grpSpPr>
        <p:sp>
          <p:nvSpPr>
            <p:cNvPr id="30" name="Freeform 30"/>
            <p:cNvSpPr/>
            <p:nvPr/>
          </p:nvSpPr>
          <p:spPr>
            <a:xfrm>
              <a:off x="0" y="0"/>
              <a:ext cx="630009" cy="44259"/>
            </a:xfrm>
            <a:custGeom>
              <a:avLst/>
              <a:gdLst/>
              <a:ahLst/>
              <a:cxnLst/>
              <a:rect l="l" t="t" r="r" b="b"/>
              <a:pathLst>
                <a:path w="630009" h="44259">
                  <a:moveTo>
                    <a:pt x="630009" y="44259"/>
                  </a:moveTo>
                  <a:cubicBezTo>
                    <a:pt x="630009" y="20152"/>
                    <a:pt x="486583" y="0"/>
                    <a:pt x="315004" y="0"/>
                  </a:cubicBezTo>
                  <a:cubicBezTo>
                    <a:pt x="143426" y="0"/>
                    <a:pt x="0" y="20152"/>
                    <a:pt x="0" y="44259"/>
                  </a:cubicBezTo>
                  <a:lnTo>
                    <a:pt x="630009" y="44259"/>
                  </a:lnTo>
                  <a:close/>
                </a:path>
              </a:pathLst>
            </a:custGeom>
            <a:solidFill>
              <a:srgbClr val="A4C5DF"/>
            </a:solidFill>
          </p:spPr>
          <p:txBody>
            <a:bodyPr/>
            <a:lstStyle/>
            <a:p>
              <a:endParaRPr lang="en-US"/>
            </a:p>
          </p:txBody>
        </p:sp>
        <p:sp>
          <p:nvSpPr>
            <p:cNvPr id="31" name="TextBox 31"/>
            <p:cNvSpPr txBox="1"/>
            <p:nvPr/>
          </p:nvSpPr>
          <p:spPr>
            <a:xfrm>
              <a:off x="148237" y="-31291"/>
              <a:ext cx="333534" cy="7555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5ABFE-4486-B632-F5D4-B5CF395090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6BB0C4-069C-AB11-4B2B-F51B93363E8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a:extLst>
              <a:ext uri="{FF2B5EF4-FFF2-40B4-BE49-F238E27FC236}">
                <a16:creationId xmlns:a16="http://schemas.microsoft.com/office/drawing/2014/main" id="{4FB03122-DA14-AE0B-2B1F-EC107326C3F3}"/>
              </a:ext>
            </a:extLst>
          </p:cNvPr>
          <p:cNvSpPr txBox="1"/>
          <p:nvPr/>
        </p:nvSpPr>
        <p:spPr>
          <a:xfrm>
            <a:off x="1418855" y="3175986"/>
            <a:ext cx="13516345" cy="4354590"/>
          </a:xfrm>
          <a:prstGeom prst="rect">
            <a:avLst/>
          </a:prstGeom>
        </p:spPr>
        <p:txBody>
          <a:bodyPr wrap="square" lIns="0" tIns="0" rIns="0" bIns="0" rtlCol="0" anchor="t">
            <a:spAutoFit/>
          </a:bodyPr>
          <a:lstStyle/>
          <a:p>
            <a:pPr algn="l">
              <a:lnSpc>
                <a:spcPts val="6719"/>
              </a:lnSpc>
            </a:pPr>
            <a:r>
              <a:rPr lang="en-US" sz="7105" dirty="0">
                <a:latin typeface="League Spartan"/>
                <a:ea typeface="League Spartan"/>
                <a:cs typeface="League Spartan"/>
                <a:sym typeface="League Spartan"/>
              </a:rPr>
              <a:t>BONUS: </a:t>
            </a:r>
          </a:p>
          <a:p>
            <a:pPr algn="l">
              <a:lnSpc>
                <a:spcPts val="6719"/>
              </a:lnSpc>
            </a:pPr>
            <a:endParaRPr lang="en-US" sz="7105" dirty="0">
              <a:gradFill>
                <a:gsLst>
                  <a:gs pos="0">
                    <a:srgbClr val="000000">
                      <a:alpha val="100000"/>
                    </a:srgbClr>
                  </a:gs>
                  <a:gs pos="100000">
                    <a:srgbClr val="3533CD">
                      <a:alpha val="100000"/>
                    </a:srgbClr>
                  </a:gs>
                </a:gsLst>
                <a:lin ang="0"/>
              </a:gradFill>
              <a:latin typeface="League Spartan"/>
              <a:ea typeface="League Spartan"/>
              <a:cs typeface="League Spartan"/>
              <a:sym typeface="League Spartan"/>
            </a:endParaRPr>
          </a:p>
          <a:p>
            <a:pPr algn="l">
              <a:lnSpc>
                <a:spcPts val="6719"/>
              </a:lnSpc>
            </a:pPr>
            <a:r>
              <a:rPr lang="en-US" sz="7105" dirty="0">
                <a:solidFill>
                  <a:srgbClr val="FF0000"/>
                </a:solidFill>
                <a:latin typeface="League Spartan"/>
                <a:ea typeface="League Spartan"/>
                <a:cs typeface="League Spartan"/>
                <a:sym typeface="League Spartan"/>
              </a:rPr>
              <a:t>THE CUTTING ROOM FLOOR </a:t>
            </a:r>
            <a:r>
              <a:rPr lang="en-US" sz="4500" dirty="0">
                <a:latin typeface="League Spartan"/>
                <a:ea typeface="League Spartan"/>
                <a:cs typeface="League Spartan"/>
                <a:sym typeface="League Spartan"/>
              </a:rPr>
              <a:t>(AND POTENTIAL IMPROVEMENTS)</a:t>
            </a:r>
          </a:p>
          <a:p>
            <a:pPr algn="l">
              <a:lnSpc>
                <a:spcPts val="6719"/>
              </a:lnSpc>
            </a:pPr>
            <a:endParaRPr lang="en-US" sz="7105" dirty="0">
              <a:solidFill>
                <a:srgbClr val="FF0000"/>
              </a:solidFill>
              <a:latin typeface="League Spartan"/>
              <a:ea typeface="League Spartan"/>
              <a:cs typeface="League Spartan"/>
              <a:sym typeface="League Spartan"/>
            </a:endParaRPr>
          </a:p>
        </p:txBody>
      </p:sp>
    </p:spTree>
    <p:extLst>
      <p:ext uri="{BB962C8B-B14F-4D97-AF65-F5344CB8AC3E}">
        <p14:creationId xmlns:p14="http://schemas.microsoft.com/office/powerpoint/2010/main" val="1107271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418855" y="3175986"/>
            <a:ext cx="9185419" cy="3792153"/>
          </a:xfrm>
          <a:prstGeom prst="rect">
            <a:avLst/>
          </a:prstGeom>
        </p:spPr>
        <p:txBody>
          <a:bodyPr lIns="0" tIns="0" rIns="0" bIns="0" rtlCol="0" anchor="t">
            <a:spAutoFit/>
          </a:bodyPr>
          <a:lstStyle/>
          <a:p>
            <a:pPr algn="l">
              <a:lnSpc>
                <a:spcPts val="9947"/>
              </a:lnSpc>
            </a:pPr>
            <a:r>
              <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1.INTRODUCTION:</a:t>
            </a:r>
          </a:p>
          <a:p>
            <a:pPr algn="l">
              <a:lnSpc>
                <a:spcPts val="6719"/>
              </a:lnSpc>
            </a:pPr>
            <a:endPar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endParaRPr>
          </a:p>
          <a:p>
            <a:pPr algn="l">
              <a:lnSpc>
                <a:spcPts val="6719"/>
              </a:lnSpc>
              <a:spcBef>
                <a:spcPct val="0"/>
              </a:spcBef>
            </a:pPr>
            <a:r>
              <a:rPr lang="en-US" sz="4800">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WHY WE NEED AN INSURANCE PRICING 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02168" y="72025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dirty="0"/>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Freeform 6"/>
          <p:cNvSpPr/>
          <p:nvPr/>
        </p:nvSpPr>
        <p:spPr>
          <a:xfrm>
            <a:off x="1028700" y="1746349"/>
            <a:ext cx="11026265" cy="8234806"/>
          </a:xfrm>
          <a:custGeom>
            <a:avLst/>
            <a:gdLst/>
            <a:ahLst/>
            <a:cxnLst/>
            <a:rect l="l" t="t" r="r" b="b"/>
            <a:pathLst>
              <a:path w="11026265" h="8234806">
                <a:moveTo>
                  <a:pt x="0" y="0"/>
                </a:moveTo>
                <a:lnTo>
                  <a:pt x="11026265" y="0"/>
                </a:lnTo>
                <a:lnTo>
                  <a:pt x="11026265" y="8234806"/>
                </a:lnTo>
                <a:lnTo>
                  <a:pt x="0" y="8234806"/>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13143009" y="3576833"/>
            <a:ext cx="3868559" cy="1774331"/>
            <a:chOff x="0" y="0"/>
            <a:chExt cx="1018880" cy="467313"/>
          </a:xfrm>
        </p:grpSpPr>
        <p:sp>
          <p:nvSpPr>
            <p:cNvPr id="8" name="Freeform 8"/>
            <p:cNvSpPr/>
            <p:nvPr/>
          </p:nvSpPr>
          <p:spPr>
            <a:xfrm>
              <a:off x="0" y="0"/>
              <a:ext cx="1018880" cy="467313"/>
            </a:xfrm>
            <a:custGeom>
              <a:avLst/>
              <a:gdLst/>
              <a:ahLst/>
              <a:cxnLst/>
              <a:rect l="l" t="t" r="r" b="b"/>
              <a:pathLst>
                <a:path w="1018880" h="467313">
                  <a:moveTo>
                    <a:pt x="0" y="0"/>
                  </a:moveTo>
                  <a:lnTo>
                    <a:pt x="1018880" y="0"/>
                  </a:lnTo>
                  <a:lnTo>
                    <a:pt x="1018880" y="467313"/>
                  </a:lnTo>
                  <a:lnTo>
                    <a:pt x="0" y="467313"/>
                  </a:lnTo>
                  <a:close/>
                </a:path>
              </a:pathLst>
            </a:custGeom>
            <a:solidFill>
              <a:srgbClr val="A4C5DF"/>
            </a:solidFill>
          </p:spPr>
          <p:txBody>
            <a:bodyPr/>
            <a:lstStyle/>
            <a:p>
              <a:endParaRPr lang="en-US"/>
            </a:p>
          </p:txBody>
        </p:sp>
        <p:sp>
          <p:nvSpPr>
            <p:cNvPr id="9" name="TextBox 9"/>
            <p:cNvSpPr txBox="1"/>
            <p:nvPr/>
          </p:nvSpPr>
          <p:spPr>
            <a:xfrm>
              <a:off x="0" y="-47625"/>
              <a:ext cx="1018880" cy="514938"/>
            </a:xfrm>
            <a:prstGeom prst="rect">
              <a:avLst/>
            </a:prstGeom>
          </p:spPr>
          <p:txBody>
            <a:bodyPr lIns="50800" tIns="50800" rIns="50800" bIns="50800" rtlCol="0" anchor="ctr"/>
            <a:lstStyle/>
            <a:p>
              <a:pPr algn="ctr">
                <a:lnSpc>
                  <a:spcPts val="3592"/>
                </a:lnSpc>
              </a:pPr>
              <a:endParaRPr/>
            </a:p>
          </p:txBody>
        </p:sp>
      </p:grpSp>
      <p:grpSp>
        <p:nvGrpSpPr>
          <p:cNvPr id="10" name="Group 10"/>
          <p:cNvGrpSpPr/>
          <p:nvPr/>
        </p:nvGrpSpPr>
        <p:grpSpPr>
          <a:xfrm>
            <a:off x="13132729" y="5554105"/>
            <a:ext cx="3868559" cy="1774331"/>
            <a:chOff x="0" y="0"/>
            <a:chExt cx="1018880" cy="467313"/>
          </a:xfrm>
        </p:grpSpPr>
        <p:sp>
          <p:nvSpPr>
            <p:cNvPr id="11" name="Freeform 11"/>
            <p:cNvSpPr/>
            <p:nvPr/>
          </p:nvSpPr>
          <p:spPr>
            <a:xfrm>
              <a:off x="0" y="0"/>
              <a:ext cx="1018880" cy="467313"/>
            </a:xfrm>
            <a:custGeom>
              <a:avLst/>
              <a:gdLst/>
              <a:ahLst/>
              <a:cxnLst/>
              <a:rect l="l" t="t" r="r" b="b"/>
              <a:pathLst>
                <a:path w="1018880" h="467313">
                  <a:moveTo>
                    <a:pt x="0" y="0"/>
                  </a:moveTo>
                  <a:lnTo>
                    <a:pt x="1018880" y="0"/>
                  </a:lnTo>
                  <a:lnTo>
                    <a:pt x="1018880" y="467313"/>
                  </a:lnTo>
                  <a:lnTo>
                    <a:pt x="0" y="467313"/>
                  </a:lnTo>
                  <a:close/>
                </a:path>
              </a:pathLst>
            </a:custGeom>
            <a:solidFill>
              <a:srgbClr val="A4C5DF"/>
            </a:solidFill>
          </p:spPr>
          <p:txBody>
            <a:bodyPr/>
            <a:lstStyle/>
            <a:p>
              <a:endParaRPr lang="en-US"/>
            </a:p>
          </p:txBody>
        </p:sp>
        <p:sp>
          <p:nvSpPr>
            <p:cNvPr id="12" name="TextBox 12"/>
            <p:cNvSpPr txBox="1"/>
            <p:nvPr/>
          </p:nvSpPr>
          <p:spPr>
            <a:xfrm>
              <a:off x="0" y="-47625"/>
              <a:ext cx="1018880" cy="514938"/>
            </a:xfrm>
            <a:prstGeom prst="rect">
              <a:avLst/>
            </a:prstGeom>
          </p:spPr>
          <p:txBody>
            <a:bodyPr lIns="50800" tIns="50800" rIns="50800" bIns="50800" rtlCol="0" anchor="ctr"/>
            <a:lstStyle/>
            <a:p>
              <a:pPr algn="ctr">
                <a:lnSpc>
                  <a:spcPts val="3592"/>
                </a:lnSpc>
              </a:pPr>
              <a:endParaRPr/>
            </a:p>
          </p:txBody>
        </p:sp>
      </p:grpSp>
      <p:grpSp>
        <p:nvGrpSpPr>
          <p:cNvPr id="13" name="Group 13"/>
          <p:cNvGrpSpPr/>
          <p:nvPr/>
        </p:nvGrpSpPr>
        <p:grpSpPr>
          <a:xfrm>
            <a:off x="13143009" y="7607005"/>
            <a:ext cx="3868559" cy="1774331"/>
            <a:chOff x="0" y="0"/>
            <a:chExt cx="1018880" cy="467313"/>
          </a:xfrm>
        </p:grpSpPr>
        <p:sp>
          <p:nvSpPr>
            <p:cNvPr id="14" name="Freeform 14"/>
            <p:cNvSpPr/>
            <p:nvPr/>
          </p:nvSpPr>
          <p:spPr>
            <a:xfrm>
              <a:off x="0" y="0"/>
              <a:ext cx="1018880" cy="467313"/>
            </a:xfrm>
            <a:custGeom>
              <a:avLst/>
              <a:gdLst/>
              <a:ahLst/>
              <a:cxnLst/>
              <a:rect l="l" t="t" r="r" b="b"/>
              <a:pathLst>
                <a:path w="1018880" h="467313">
                  <a:moveTo>
                    <a:pt x="0" y="0"/>
                  </a:moveTo>
                  <a:lnTo>
                    <a:pt x="1018880" y="0"/>
                  </a:lnTo>
                  <a:lnTo>
                    <a:pt x="1018880" y="467313"/>
                  </a:lnTo>
                  <a:lnTo>
                    <a:pt x="0" y="467313"/>
                  </a:lnTo>
                  <a:close/>
                </a:path>
              </a:pathLst>
            </a:custGeom>
            <a:solidFill>
              <a:srgbClr val="A4C5DF"/>
            </a:solidFill>
          </p:spPr>
          <p:txBody>
            <a:bodyPr/>
            <a:lstStyle/>
            <a:p>
              <a:endParaRPr lang="en-US"/>
            </a:p>
          </p:txBody>
        </p:sp>
        <p:sp>
          <p:nvSpPr>
            <p:cNvPr id="15" name="TextBox 15"/>
            <p:cNvSpPr txBox="1"/>
            <p:nvPr/>
          </p:nvSpPr>
          <p:spPr>
            <a:xfrm>
              <a:off x="0" y="-47625"/>
              <a:ext cx="1018880" cy="514938"/>
            </a:xfrm>
            <a:prstGeom prst="rect">
              <a:avLst/>
            </a:prstGeom>
          </p:spPr>
          <p:txBody>
            <a:bodyPr lIns="50800" tIns="50800" rIns="50800" bIns="50800" rtlCol="0" anchor="ctr"/>
            <a:lstStyle/>
            <a:p>
              <a:pPr algn="ctr">
                <a:lnSpc>
                  <a:spcPts val="3592"/>
                </a:lnSpc>
              </a:pPr>
              <a:endParaRPr/>
            </a:p>
          </p:txBody>
        </p:sp>
      </p:grpSp>
      <p:grpSp>
        <p:nvGrpSpPr>
          <p:cNvPr id="16" name="Group 16"/>
          <p:cNvGrpSpPr/>
          <p:nvPr/>
        </p:nvGrpSpPr>
        <p:grpSpPr>
          <a:xfrm rot="-10800000">
            <a:off x="11915737" y="3814893"/>
            <a:ext cx="1104316" cy="909437"/>
            <a:chOff x="0" y="0"/>
            <a:chExt cx="647700" cy="533400"/>
          </a:xfrm>
        </p:grpSpPr>
        <p:sp>
          <p:nvSpPr>
            <p:cNvPr id="17" name="Freeform 17"/>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94E8D"/>
            </a:solidFill>
          </p:spPr>
          <p:txBody>
            <a:bodyPr/>
            <a:lstStyle/>
            <a:p>
              <a:endParaRPr lang="en-US"/>
            </a:p>
          </p:txBody>
        </p:sp>
        <p:sp>
          <p:nvSpPr>
            <p:cNvPr id="18" name="TextBox 18"/>
            <p:cNvSpPr txBox="1"/>
            <p:nvPr/>
          </p:nvSpPr>
          <p:spPr>
            <a:xfrm>
              <a:off x="120650" y="117475"/>
              <a:ext cx="527050" cy="250825"/>
            </a:xfrm>
            <a:prstGeom prst="rect">
              <a:avLst/>
            </a:prstGeom>
          </p:spPr>
          <p:txBody>
            <a:bodyPr lIns="50800" tIns="50800" rIns="50800" bIns="50800" rtlCol="0" anchor="ctr"/>
            <a:lstStyle/>
            <a:p>
              <a:pPr algn="ctr">
                <a:lnSpc>
                  <a:spcPts val="3592"/>
                </a:lnSpc>
              </a:pPr>
              <a:endParaRPr/>
            </a:p>
          </p:txBody>
        </p:sp>
      </p:grpSp>
      <p:sp>
        <p:nvSpPr>
          <p:cNvPr id="19" name="TextBox 19"/>
          <p:cNvSpPr txBox="1"/>
          <p:nvPr/>
        </p:nvSpPr>
        <p:spPr>
          <a:xfrm>
            <a:off x="1028700" y="125998"/>
            <a:ext cx="16420183" cy="845424"/>
          </a:xfrm>
          <a:prstGeom prst="rect">
            <a:avLst/>
          </a:prstGeom>
        </p:spPr>
        <p:txBody>
          <a:bodyPr lIns="0" tIns="0" rIns="0" bIns="0" rtlCol="0" anchor="t">
            <a:spAutoFit/>
          </a:bodyPr>
          <a:lstStyle/>
          <a:p>
            <a:pPr algn="l">
              <a:lnSpc>
                <a:spcPts val="7345"/>
              </a:lnSpc>
              <a:spcBef>
                <a:spcPct val="0"/>
              </a:spcBef>
            </a:pPr>
            <a:r>
              <a:rPr lang="en-US" sz="5247" b="1" dirty="0">
                <a:solidFill>
                  <a:srgbClr val="000000"/>
                </a:solidFill>
                <a:latin typeface="Lato Bold"/>
                <a:ea typeface="Lato Bold"/>
                <a:cs typeface="Lato Bold"/>
                <a:sym typeface="Lato Bold"/>
              </a:rPr>
              <a:t>Two Stage Approach Classification into Regression</a:t>
            </a:r>
          </a:p>
        </p:txBody>
      </p:sp>
      <p:sp>
        <p:nvSpPr>
          <p:cNvPr id="20" name="TextBox 20"/>
          <p:cNvSpPr txBox="1"/>
          <p:nvPr/>
        </p:nvSpPr>
        <p:spPr>
          <a:xfrm>
            <a:off x="13143009" y="7559380"/>
            <a:ext cx="4125816" cy="1773152"/>
          </a:xfrm>
          <a:prstGeom prst="rect">
            <a:avLst/>
          </a:prstGeom>
        </p:spPr>
        <p:txBody>
          <a:bodyPr lIns="0" tIns="0" rIns="0" bIns="0" rtlCol="0" anchor="t">
            <a:spAutoFit/>
          </a:bodyPr>
          <a:lstStyle/>
          <a:p>
            <a:pPr algn="ctr">
              <a:lnSpc>
                <a:spcPts val="3592"/>
              </a:lnSpc>
            </a:pPr>
            <a:endParaRPr/>
          </a:p>
          <a:p>
            <a:pPr algn="ctr">
              <a:lnSpc>
                <a:spcPts val="3592"/>
              </a:lnSpc>
            </a:pPr>
            <a:r>
              <a:rPr lang="en-US" sz="2565" b="1">
                <a:solidFill>
                  <a:srgbClr val="000000"/>
                </a:solidFill>
                <a:latin typeface="Lato Bold"/>
                <a:ea typeface="Lato Bold"/>
                <a:cs typeface="Lato Bold"/>
                <a:sym typeface="Lato Bold"/>
              </a:rPr>
              <a:t>A: Low Price Class</a:t>
            </a:r>
          </a:p>
          <a:p>
            <a:pPr algn="ctr">
              <a:lnSpc>
                <a:spcPts val="3592"/>
              </a:lnSpc>
            </a:pPr>
            <a:r>
              <a:rPr lang="en-US" sz="2565">
                <a:solidFill>
                  <a:srgbClr val="000000"/>
                </a:solidFill>
                <a:latin typeface="Lato"/>
                <a:ea typeface="Lato"/>
                <a:cs typeface="Lato"/>
                <a:sym typeface="Lato"/>
              </a:rPr>
              <a:t>$0-$15K, 2,025 Entries</a:t>
            </a:r>
          </a:p>
          <a:p>
            <a:pPr algn="ctr">
              <a:lnSpc>
                <a:spcPts val="3592"/>
              </a:lnSpc>
              <a:spcBef>
                <a:spcPct val="0"/>
              </a:spcBef>
            </a:pPr>
            <a:endParaRPr lang="en-US" sz="2565">
              <a:solidFill>
                <a:srgbClr val="000000"/>
              </a:solidFill>
              <a:latin typeface="Lato"/>
              <a:ea typeface="Lato"/>
              <a:cs typeface="Lato"/>
              <a:sym typeface="Lato"/>
            </a:endParaRPr>
          </a:p>
        </p:txBody>
      </p:sp>
      <p:sp>
        <p:nvSpPr>
          <p:cNvPr id="21" name="TextBox 21"/>
          <p:cNvSpPr txBox="1"/>
          <p:nvPr/>
        </p:nvSpPr>
        <p:spPr>
          <a:xfrm>
            <a:off x="12933080" y="5675628"/>
            <a:ext cx="4068208" cy="2046432"/>
          </a:xfrm>
          <a:prstGeom prst="rect">
            <a:avLst/>
          </a:prstGeom>
        </p:spPr>
        <p:txBody>
          <a:bodyPr lIns="0" tIns="0" rIns="0" bIns="0" rtlCol="0" anchor="t">
            <a:spAutoFit/>
          </a:bodyPr>
          <a:lstStyle/>
          <a:p>
            <a:pPr algn="ctr">
              <a:lnSpc>
                <a:spcPts val="3229"/>
              </a:lnSpc>
            </a:pPr>
            <a:endParaRPr dirty="0"/>
          </a:p>
          <a:p>
            <a:pPr algn="ctr">
              <a:lnSpc>
                <a:spcPts val="3229"/>
              </a:lnSpc>
            </a:pPr>
            <a:r>
              <a:rPr lang="en-US" sz="2306" b="1" dirty="0">
                <a:solidFill>
                  <a:srgbClr val="000000"/>
                </a:solidFill>
                <a:latin typeface="Lato Bold"/>
                <a:ea typeface="Lato Bold"/>
                <a:cs typeface="Lato Bold"/>
                <a:sym typeface="Lato Bold"/>
              </a:rPr>
              <a:t>B: Medium Price Class</a:t>
            </a:r>
          </a:p>
          <a:p>
            <a:pPr algn="ctr">
              <a:lnSpc>
                <a:spcPts val="3229"/>
              </a:lnSpc>
            </a:pPr>
            <a:r>
              <a:rPr lang="en-US" sz="2306" dirty="0">
                <a:solidFill>
                  <a:srgbClr val="000000"/>
                </a:solidFill>
                <a:latin typeface="Lato"/>
                <a:ea typeface="Lato"/>
                <a:cs typeface="Lato"/>
                <a:sym typeface="Lato"/>
              </a:rPr>
              <a:t>$15K-$30K, 397 Entries</a:t>
            </a:r>
          </a:p>
          <a:p>
            <a:pPr algn="ctr">
              <a:lnSpc>
                <a:spcPts val="3229"/>
              </a:lnSpc>
            </a:pPr>
            <a:endParaRPr lang="en-US" sz="2306" dirty="0">
              <a:solidFill>
                <a:srgbClr val="000000"/>
              </a:solidFill>
              <a:latin typeface="Lato"/>
              <a:ea typeface="Lato"/>
              <a:cs typeface="Lato"/>
              <a:sym typeface="Lato"/>
            </a:endParaRPr>
          </a:p>
          <a:p>
            <a:pPr algn="ctr">
              <a:lnSpc>
                <a:spcPts val="3229"/>
              </a:lnSpc>
              <a:spcBef>
                <a:spcPct val="0"/>
              </a:spcBef>
            </a:pPr>
            <a:endParaRPr lang="en-US" sz="2306" dirty="0">
              <a:solidFill>
                <a:srgbClr val="000000"/>
              </a:solidFill>
              <a:latin typeface="Lato"/>
              <a:ea typeface="Lato"/>
              <a:cs typeface="Lato"/>
              <a:sym typeface="Lato"/>
            </a:endParaRPr>
          </a:p>
        </p:txBody>
      </p:sp>
      <p:sp>
        <p:nvSpPr>
          <p:cNvPr id="22" name="TextBox 22"/>
          <p:cNvSpPr txBox="1"/>
          <p:nvPr/>
        </p:nvSpPr>
        <p:spPr>
          <a:xfrm>
            <a:off x="12467360" y="3598948"/>
            <a:ext cx="4801465" cy="1773152"/>
          </a:xfrm>
          <a:prstGeom prst="rect">
            <a:avLst/>
          </a:prstGeom>
        </p:spPr>
        <p:txBody>
          <a:bodyPr lIns="0" tIns="0" rIns="0" bIns="0" rtlCol="0" anchor="t">
            <a:spAutoFit/>
          </a:bodyPr>
          <a:lstStyle/>
          <a:p>
            <a:pPr algn="ctr">
              <a:lnSpc>
                <a:spcPts val="3592"/>
              </a:lnSpc>
            </a:pPr>
            <a:endParaRPr dirty="0"/>
          </a:p>
          <a:p>
            <a:pPr algn="ctr">
              <a:lnSpc>
                <a:spcPts val="3592"/>
              </a:lnSpc>
            </a:pPr>
            <a:r>
              <a:rPr lang="en-US" sz="2565" b="1" dirty="0">
                <a:solidFill>
                  <a:srgbClr val="000000"/>
                </a:solidFill>
                <a:latin typeface="Lato Bold"/>
                <a:ea typeface="Lato Bold"/>
                <a:cs typeface="Lato Bold"/>
                <a:sym typeface="Lato Bold"/>
              </a:rPr>
              <a:t>C: High Price Class</a:t>
            </a:r>
          </a:p>
          <a:p>
            <a:pPr algn="ctr">
              <a:lnSpc>
                <a:spcPts val="3592"/>
              </a:lnSpc>
            </a:pPr>
            <a:r>
              <a:rPr lang="en-US" sz="2565" dirty="0">
                <a:solidFill>
                  <a:srgbClr val="000000"/>
                </a:solidFill>
                <a:latin typeface="Lato"/>
                <a:ea typeface="Lato"/>
                <a:cs typeface="Lato"/>
                <a:sym typeface="Lato"/>
              </a:rPr>
              <a:t>$30K+, 339 Entries</a:t>
            </a:r>
          </a:p>
          <a:p>
            <a:pPr algn="ctr">
              <a:lnSpc>
                <a:spcPts val="3592"/>
              </a:lnSpc>
              <a:spcBef>
                <a:spcPct val="0"/>
              </a:spcBef>
            </a:pPr>
            <a:endParaRPr lang="en-US" sz="2565" dirty="0">
              <a:solidFill>
                <a:srgbClr val="000000"/>
              </a:solidFill>
              <a:latin typeface="Lato"/>
              <a:ea typeface="Lato"/>
              <a:cs typeface="Lato"/>
              <a:sym typeface="Lato"/>
            </a:endParaRPr>
          </a:p>
        </p:txBody>
      </p:sp>
      <p:grpSp>
        <p:nvGrpSpPr>
          <p:cNvPr id="23" name="Group 23"/>
          <p:cNvGrpSpPr/>
          <p:nvPr/>
        </p:nvGrpSpPr>
        <p:grpSpPr>
          <a:xfrm rot="-10800000">
            <a:off x="11915202" y="8015050"/>
            <a:ext cx="1104316" cy="909437"/>
            <a:chOff x="0" y="0"/>
            <a:chExt cx="647700" cy="533400"/>
          </a:xfrm>
        </p:grpSpPr>
        <p:sp>
          <p:nvSpPr>
            <p:cNvPr id="24" name="Freeform 24"/>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94E8D"/>
            </a:solidFill>
          </p:spPr>
          <p:txBody>
            <a:bodyPr/>
            <a:lstStyle/>
            <a:p>
              <a:endParaRPr lang="en-US"/>
            </a:p>
          </p:txBody>
        </p:sp>
        <p:sp>
          <p:nvSpPr>
            <p:cNvPr id="25" name="TextBox 25"/>
            <p:cNvSpPr txBox="1"/>
            <p:nvPr/>
          </p:nvSpPr>
          <p:spPr>
            <a:xfrm>
              <a:off x="120650" y="117475"/>
              <a:ext cx="527050" cy="250825"/>
            </a:xfrm>
            <a:prstGeom prst="rect">
              <a:avLst/>
            </a:prstGeom>
          </p:spPr>
          <p:txBody>
            <a:bodyPr lIns="50800" tIns="50800" rIns="50800" bIns="50800" rtlCol="0" anchor="ctr"/>
            <a:lstStyle/>
            <a:p>
              <a:pPr algn="ctr">
                <a:lnSpc>
                  <a:spcPts val="3592"/>
                </a:lnSpc>
              </a:pPr>
              <a:endParaRPr/>
            </a:p>
          </p:txBody>
        </p:sp>
      </p:grpSp>
      <p:grpSp>
        <p:nvGrpSpPr>
          <p:cNvPr id="26" name="Group 26"/>
          <p:cNvGrpSpPr/>
          <p:nvPr/>
        </p:nvGrpSpPr>
        <p:grpSpPr>
          <a:xfrm rot="-10800000">
            <a:off x="11915202" y="5888001"/>
            <a:ext cx="1104316" cy="909437"/>
            <a:chOff x="0" y="0"/>
            <a:chExt cx="647700" cy="533400"/>
          </a:xfrm>
        </p:grpSpPr>
        <p:sp>
          <p:nvSpPr>
            <p:cNvPr id="27" name="Freeform 27"/>
            <p:cNvSpPr/>
            <p:nvPr/>
          </p:nvSpPr>
          <p:spPr>
            <a:xfrm>
              <a:off x="0" y="0"/>
              <a:ext cx="647700" cy="533400"/>
            </a:xfrm>
            <a:custGeom>
              <a:avLst/>
              <a:gdLst/>
              <a:ahLst/>
              <a:cxnLst/>
              <a:rect l="l" t="t" r="r" b="b"/>
              <a:pathLst>
                <a:path w="647700" h="533400">
                  <a:moveTo>
                    <a:pt x="239386" y="166418"/>
                  </a:moveTo>
                  <a:lnTo>
                    <a:pt x="647700" y="166418"/>
                  </a:lnTo>
                  <a:lnTo>
                    <a:pt x="647700" y="366942"/>
                  </a:lnTo>
                  <a:lnTo>
                    <a:pt x="239373" y="366942"/>
                  </a:lnTo>
                  <a:lnTo>
                    <a:pt x="302255" y="533400"/>
                  </a:lnTo>
                  <a:lnTo>
                    <a:pt x="0" y="266700"/>
                  </a:lnTo>
                  <a:lnTo>
                    <a:pt x="302255" y="0"/>
                  </a:lnTo>
                  <a:lnTo>
                    <a:pt x="239386" y="166418"/>
                  </a:lnTo>
                  <a:close/>
                </a:path>
              </a:pathLst>
            </a:custGeom>
            <a:solidFill>
              <a:srgbClr val="294E8D"/>
            </a:solidFill>
          </p:spPr>
          <p:txBody>
            <a:bodyPr/>
            <a:lstStyle/>
            <a:p>
              <a:endParaRPr lang="en-US"/>
            </a:p>
          </p:txBody>
        </p:sp>
        <p:sp>
          <p:nvSpPr>
            <p:cNvPr id="28" name="TextBox 28"/>
            <p:cNvSpPr txBox="1"/>
            <p:nvPr/>
          </p:nvSpPr>
          <p:spPr>
            <a:xfrm>
              <a:off x="120650" y="117475"/>
              <a:ext cx="527050" cy="250825"/>
            </a:xfrm>
            <a:prstGeom prst="rect">
              <a:avLst/>
            </a:prstGeom>
          </p:spPr>
          <p:txBody>
            <a:bodyPr lIns="50800" tIns="50800" rIns="50800" bIns="50800" rtlCol="0" anchor="ctr"/>
            <a:lstStyle/>
            <a:p>
              <a:pPr algn="ctr">
                <a:lnSpc>
                  <a:spcPts val="3592"/>
                </a:lnSpc>
              </a:pPr>
              <a:endParaRPr/>
            </a:p>
          </p:txBody>
        </p:sp>
      </p:grpSp>
      <p:sp>
        <p:nvSpPr>
          <p:cNvPr id="29" name="TextBox 28">
            <a:extLst>
              <a:ext uri="{FF2B5EF4-FFF2-40B4-BE49-F238E27FC236}">
                <a16:creationId xmlns:a16="http://schemas.microsoft.com/office/drawing/2014/main" id="{64E5E870-ADD8-CED5-BE5F-52785DEB6163}"/>
              </a:ext>
            </a:extLst>
          </p:cNvPr>
          <p:cNvSpPr txBox="1"/>
          <p:nvPr/>
        </p:nvSpPr>
        <p:spPr>
          <a:xfrm>
            <a:off x="13019518" y="1746349"/>
            <a:ext cx="4125482" cy="1200329"/>
          </a:xfrm>
          <a:prstGeom prst="rect">
            <a:avLst/>
          </a:prstGeom>
          <a:noFill/>
        </p:spPr>
        <p:txBody>
          <a:bodyPr wrap="square" rtlCol="0">
            <a:spAutoFit/>
          </a:bodyPr>
          <a:lstStyle/>
          <a:p>
            <a:r>
              <a:rPr lang="en-US" dirty="0"/>
              <a:t>Classification: Random Forest</a:t>
            </a:r>
          </a:p>
          <a:p>
            <a:r>
              <a:rPr lang="en-US" dirty="0"/>
              <a:t>Regression: </a:t>
            </a:r>
            <a:r>
              <a:rPr lang="en-US" dirty="0" err="1"/>
              <a:t>XGBoost</a:t>
            </a:r>
            <a:endParaRPr lang="en-US" dirty="0"/>
          </a:p>
          <a:p>
            <a:r>
              <a:rPr lang="en-US" dirty="0"/>
              <a:t>R^2:</a:t>
            </a:r>
          </a:p>
          <a:p>
            <a:r>
              <a:rPr lang="en-US" dirty="0"/>
              <a:t>MAE:</a:t>
            </a:r>
          </a:p>
        </p:txBody>
      </p:sp>
      <p:grpSp>
        <p:nvGrpSpPr>
          <p:cNvPr id="30" name="Group 10">
            <a:extLst>
              <a:ext uri="{FF2B5EF4-FFF2-40B4-BE49-F238E27FC236}">
                <a16:creationId xmlns:a16="http://schemas.microsoft.com/office/drawing/2014/main" id="{3D4AD16E-4558-F3A7-37BE-DCE985169D4F}"/>
              </a:ext>
            </a:extLst>
          </p:cNvPr>
          <p:cNvGrpSpPr/>
          <p:nvPr/>
        </p:nvGrpSpPr>
        <p:grpSpPr>
          <a:xfrm>
            <a:off x="12192000" y="1502147"/>
            <a:ext cx="5561290" cy="1827259"/>
            <a:chOff x="0" y="-13940"/>
            <a:chExt cx="1018880" cy="481253"/>
          </a:xfrm>
          <a:solidFill>
            <a:schemeClr val="accent1"/>
          </a:solidFill>
        </p:grpSpPr>
        <p:sp>
          <p:nvSpPr>
            <p:cNvPr id="31" name="Freeform 11">
              <a:extLst>
                <a:ext uri="{FF2B5EF4-FFF2-40B4-BE49-F238E27FC236}">
                  <a16:creationId xmlns:a16="http://schemas.microsoft.com/office/drawing/2014/main" id="{164D770B-2F97-4D45-8249-D7E70735E1E1}"/>
                </a:ext>
              </a:extLst>
            </p:cNvPr>
            <p:cNvSpPr/>
            <p:nvPr/>
          </p:nvSpPr>
          <p:spPr>
            <a:xfrm>
              <a:off x="0" y="0"/>
              <a:ext cx="1018880" cy="467313"/>
            </a:xfrm>
            <a:custGeom>
              <a:avLst/>
              <a:gdLst/>
              <a:ahLst/>
              <a:cxnLst/>
              <a:rect l="l" t="t" r="r" b="b"/>
              <a:pathLst>
                <a:path w="1018880" h="467313">
                  <a:moveTo>
                    <a:pt x="0" y="0"/>
                  </a:moveTo>
                  <a:lnTo>
                    <a:pt x="1018880" y="0"/>
                  </a:lnTo>
                  <a:lnTo>
                    <a:pt x="1018880" y="467313"/>
                  </a:lnTo>
                  <a:lnTo>
                    <a:pt x="0" y="467313"/>
                  </a:lnTo>
                  <a:close/>
                </a:path>
              </a:pathLst>
            </a:custGeom>
            <a:grpFill/>
          </p:spPr>
          <p:txBody>
            <a:bodyPr/>
            <a:lstStyle/>
            <a:p>
              <a:endParaRPr lang="en-US" dirty="0"/>
            </a:p>
          </p:txBody>
        </p:sp>
        <p:sp>
          <p:nvSpPr>
            <p:cNvPr id="32" name="TextBox 12">
              <a:extLst>
                <a:ext uri="{FF2B5EF4-FFF2-40B4-BE49-F238E27FC236}">
                  <a16:creationId xmlns:a16="http://schemas.microsoft.com/office/drawing/2014/main" id="{08CEB63C-0AA9-DB0F-CB36-3789235A8D52}"/>
                </a:ext>
              </a:extLst>
            </p:cNvPr>
            <p:cNvSpPr txBox="1"/>
            <p:nvPr/>
          </p:nvSpPr>
          <p:spPr>
            <a:xfrm>
              <a:off x="0" y="-13940"/>
              <a:ext cx="1018880" cy="481253"/>
            </a:xfrm>
            <a:prstGeom prst="rect">
              <a:avLst/>
            </a:prstGeom>
            <a:grpFill/>
          </p:spPr>
          <p:txBody>
            <a:bodyPr lIns="50800" tIns="50800" rIns="50800" bIns="50800" rtlCol="0" anchor="ctr"/>
            <a:lstStyle/>
            <a:p>
              <a:pPr algn="ctr">
                <a:lnSpc>
                  <a:spcPts val="3592"/>
                </a:lnSpc>
              </a:pPr>
              <a:endParaRPr dirty="0"/>
            </a:p>
          </p:txBody>
        </p:sp>
      </p:grpSp>
      <p:sp>
        <p:nvSpPr>
          <p:cNvPr id="36" name="TextBox 21">
            <a:extLst>
              <a:ext uri="{FF2B5EF4-FFF2-40B4-BE49-F238E27FC236}">
                <a16:creationId xmlns:a16="http://schemas.microsoft.com/office/drawing/2014/main" id="{29EE7386-30B7-CC9D-99CE-879746CD07DB}"/>
              </a:ext>
            </a:extLst>
          </p:cNvPr>
          <p:cNvSpPr txBox="1"/>
          <p:nvPr/>
        </p:nvSpPr>
        <p:spPr>
          <a:xfrm>
            <a:off x="12210103" y="1614222"/>
            <a:ext cx="5543187" cy="2422586"/>
          </a:xfrm>
          <a:prstGeom prst="rect">
            <a:avLst/>
          </a:prstGeom>
        </p:spPr>
        <p:txBody>
          <a:bodyPr wrap="square" lIns="0" tIns="0" rIns="0" bIns="0" rtlCol="0" anchor="t">
            <a:spAutoFit/>
          </a:bodyPr>
          <a:lstStyle/>
          <a:p>
            <a:pPr algn="ctr">
              <a:lnSpc>
                <a:spcPts val="3229"/>
              </a:lnSpc>
            </a:pPr>
            <a:r>
              <a:rPr lang="en-US" sz="3000" b="1" dirty="0">
                <a:solidFill>
                  <a:schemeClr val="bg1"/>
                </a:solidFill>
                <a:latin typeface="Aptos" panose="020B0004020202020204" pitchFamily="34" charset="0"/>
                <a:sym typeface="Lato"/>
              </a:rPr>
              <a:t>Classification:</a:t>
            </a:r>
            <a:r>
              <a:rPr lang="en-US" sz="3000" dirty="0">
                <a:solidFill>
                  <a:schemeClr val="bg1"/>
                </a:solidFill>
                <a:latin typeface="Aptos" panose="020B0004020202020204" pitchFamily="34" charset="0"/>
                <a:sym typeface="Lato"/>
              </a:rPr>
              <a:t> Random Forest</a:t>
            </a:r>
          </a:p>
          <a:p>
            <a:pPr algn="ctr">
              <a:lnSpc>
                <a:spcPts val="3229"/>
              </a:lnSpc>
            </a:pPr>
            <a:r>
              <a:rPr lang="en-US" sz="3000" b="1" dirty="0">
                <a:solidFill>
                  <a:schemeClr val="bg1"/>
                </a:solidFill>
                <a:latin typeface="Aptos" panose="020B0004020202020204" pitchFamily="34" charset="0"/>
                <a:ea typeface="Lato"/>
                <a:cs typeface="Lato"/>
                <a:sym typeface="Lato"/>
              </a:rPr>
              <a:t>Regression:</a:t>
            </a:r>
            <a:r>
              <a:rPr lang="en-US" sz="3000" dirty="0">
                <a:solidFill>
                  <a:schemeClr val="bg1"/>
                </a:solidFill>
                <a:latin typeface="Aptos" panose="020B0004020202020204" pitchFamily="34" charset="0"/>
                <a:ea typeface="Lato"/>
                <a:cs typeface="Lato"/>
                <a:sym typeface="Lato"/>
              </a:rPr>
              <a:t> </a:t>
            </a:r>
            <a:r>
              <a:rPr lang="en-US" sz="3000" dirty="0" err="1">
                <a:solidFill>
                  <a:schemeClr val="bg1"/>
                </a:solidFill>
                <a:latin typeface="Aptos" panose="020B0004020202020204" pitchFamily="34" charset="0"/>
                <a:ea typeface="Lato"/>
                <a:cs typeface="Lato"/>
                <a:sym typeface="Lato"/>
              </a:rPr>
              <a:t>XGBoost</a:t>
            </a:r>
            <a:endParaRPr lang="en-US" sz="3000" dirty="0">
              <a:solidFill>
                <a:schemeClr val="bg1"/>
              </a:solidFill>
              <a:latin typeface="Aptos" panose="020B0004020202020204" pitchFamily="34" charset="0"/>
              <a:ea typeface="Lato"/>
              <a:cs typeface="Lato"/>
              <a:sym typeface="Lato"/>
            </a:endParaRPr>
          </a:p>
          <a:p>
            <a:pPr algn="ctr">
              <a:lnSpc>
                <a:spcPts val="3229"/>
              </a:lnSpc>
            </a:pPr>
            <a:r>
              <a:rPr lang="en-US" sz="3000" b="1" dirty="0">
                <a:solidFill>
                  <a:schemeClr val="bg1"/>
                </a:solidFill>
                <a:latin typeface="Aptos" panose="020B0004020202020204" pitchFamily="34" charset="0"/>
                <a:ea typeface="Lato"/>
                <a:cs typeface="Lato"/>
                <a:sym typeface="Lato"/>
              </a:rPr>
              <a:t>MAE:</a:t>
            </a:r>
            <a:r>
              <a:rPr lang="en-US" sz="3000" dirty="0">
                <a:solidFill>
                  <a:schemeClr val="bg1"/>
                </a:solidFill>
                <a:latin typeface="Aptos" panose="020B0004020202020204" pitchFamily="34" charset="0"/>
                <a:ea typeface="Lato"/>
                <a:cs typeface="Lato"/>
                <a:sym typeface="Lato"/>
              </a:rPr>
              <a:t> 1115</a:t>
            </a:r>
          </a:p>
          <a:p>
            <a:pPr algn="ctr">
              <a:lnSpc>
                <a:spcPts val="3229"/>
              </a:lnSpc>
            </a:pPr>
            <a:r>
              <a:rPr lang="en-US" sz="3000" b="1" dirty="0">
                <a:solidFill>
                  <a:schemeClr val="bg1"/>
                </a:solidFill>
                <a:latin typeface="Aptos" panose="020B0004020202020204" pitchFamily="34" charset="0"/>
                <a:ea typeface="Lato"/>
                <a:cs typeface="Lato"/>
                <a:sym typeface="Lato"/>
              </a:rPr>
              <a:t>R^2:</a:t>
            </a:r>
            <a:r>
              <a:rPr lang="en-US" sz="3000" dirty="0">
                <a:solidFill>
                  <a:schemeClr val="bg1"/>
                </a:solidFill>
                <a:latin typeface="Aptos" panose="020B0004020202020204" pitchFamily="34" charset="0"/>
                <a:ea typeface="Lato"/>
                <a:cs typeface="Lato"/>
                <a:sym typeface="Lato"/>
              </a:rPr>
              <a:t> 0.876</a:t>
            </a:r>
          </a:p>
          <a:p>
            <a:pPr algn="ctr">
              <a:lnSpc>
                <a:spcPts val="3229"/>
              </a:lnSpc>
            </a:pPr>
            <a:endParaRPr lang="en-US" sz="2306" dirty="0">
              <a:solidFill>
                <a:srgbClr val="000000"/>
              </a:solidFill>
              <a:latin typeface="Lato"/>
              <a:ea typeface="Lato"/>
              <a:cs typeface="Lato"/>
              <a:sym typeface="Lato"/>
            </a:endParaRPr>
          </a:p>
          <a:p>
            <a:pPr algn="ctr">
              <a:lnSpc>
                <a:spcPts val="3229"/>
              </a:lnSpc>
              <a:spcBef>
                <a:spcPct val="0"/>
              </a:spcBef>
            </a:pPr>
            <a:endParaRPr lang="en-US" sz="2306" dirty="0">
              <a:solidFill>
                <a:srgbClr val="00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200" y="1384399"/>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TextBox 6"/>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dirty="0">
                <a:solidFill>
                  <a:srgbClr val="000000"/>
                </a:solidFill>
                <a:latin typeface="Lato Bold"/>
                <a:ea typeface="Lato Bold"/>
                <a:cs typeface="Lato Bold"/>
                <a:sym typeface="Lato Bold"/>
              </a:rPr>
              <a:t>Thank You!</a:t>
            </a:r>
          </a:p>
        </p:txBody>
      </p:sp>
      <p:sp>
        <p:nvSpPr>
          <p:cNvPr id="7" name="TextBox 7"/>
          <p:cNvSpPr txBox="1"/>
          <p:nvPr/>
        </p:nvSpPr>
        <p:spPr>
          <a:xfrm>
            <a:off x="1640144" y="4373561"/>
            <a:ext cx="15007713" cy="1450981"/>
          </a:xfrm>
          <a:prstGeom prst="rect">
            <a:avLst/>
          </a:prstGeom>
        </p:spPr>
        <p:txBody>
          <a:bodyPr lIns="0" tIns="0" rIns="0" bIns="0" rtlCol="0" anchor="t">
            <a:spAutoFit/>
          </a:bodyPr>
          <a:lstStyle/>
          <a:p>
            <a:pPr algn="ctr">
              <a:lnSpc>
                <a:spcPts val="11899"/>
              </a:lnSpc>
              <a:spcBef>
                <a:spcPct val="0"/>
              </a:spcBef>
            </a:pPr>
            <a:r>
              <a:rPr lang="en-US" sz="8499" b="1">
                <a:solidFill>
                  <a:srgbClr val="000000"/>
                </a:solidFill>
                <a:latin typeface="Lato Bold"/>
                <a:ea typeface="Lato Bold"/>
                <a:cs typeface="Lato Bold"/>
                <a:sym typeface="Lato Bold"/>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7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TextBox 7"/>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A Prevailing Issue in American Healthcare</a:t>
            </a:r>
          </a:p>
        </p:txBody>
      </p:sp>
      <p:grpSp>
        <p:nvGrpSpPr>
          <p:cNvPr id="8" name="Group 8"/>
          <p:cNvGrpSpPr/>
          <p:nvPr/>
        </p:nvGrpSpPr>
        <p:grpSpPr>
          <a:xfrm>
            <a:off x="1390412" y="2218689"/>
            <a:ext cx="16166685" cy="1966078"/>
            <a:chOff x="0" y="0"/>
            <a:chExt cx="21555579" cy="2621438"/>
          </a:xfrm>
        </p:grpSpPr>
        <p:grpSp>
          <p:nvGrpSpPr>
            <p:cNvPr id="9" name="Group 9"/>
            <p:cNvGrpSpPr/>
            <p:nvPr/>
          </p:nvGrpSpPr>
          <p:grpSpPr>
            <a:xfrm>
              <a:off x="0" y="0"/>
              <a:ext cx="7580848" cy="2621438"/>
              <a:chOff x="0" y="0"/>
              <a:chExt cx="1497451" cy="517815"/>
            </a:xfrm>
          </p:grpSpPr>
          <p:sp>
            <p:nvSpPr>
              <p:cNvPr id="10" name="Freeform 10"/>
              <p:cNvSpPr/>
              <p:nvPr/>
            </p:nvSpPr>
            <p:spPr>
              <a:xfrm>
                <a:off x="0" y="0"/>
                <a:ext cx="1497451" cy="517815"/>
              </a:xfrm>
              <a:custGeom>
                <a:avLst/>
                <a:gdLst/>
                <a:ahLst/>
                <a:cxnLst/>
                <a:rect l="l" t="t" r="r" b="b"/>
                <a:pathLst>
                  <a:path w="1497451" h="517815">
                    <a:moveTo>
                      <a:pt x="0" y="0"/>
                    </a:moveTo>
                    <a:lnTo>
                      <a:pt x="1294251" y="0"/>
                    </a:lnTo>
                    <a:lnTo>
                      <a:pt x="1497451" y="258907"/>
                    </a:lnTo>
                    <a:lnTo>
                      <a:pt x="1294251" y="517815"/>
                    </a:lnTo>
                    <a:lnTo>
                      <a:pt x="0" y="517815"/>
                    </a:lnTo>
                    <a:lnTo>
                      <a:pt x="203200" y="258907"/>
                    </a:lnTo>
                    <a:lnTo>
                      <a:pt x="0" y="0"/>
                    </a:lnTo>
                    <a:close/>
                  </a:path>
                </a:pathLst>
              </a:custGeom>
              <a:solidFill>
                <a:srgbClr val="5170FF"/>
              </a:solidFill>
            </p:spPr>
            <p:txBody>
              <a:bodyPr/>
              <a:lstStyle/>
              <a:p>
                <a:endParaRPr lang="en-US"/>
              </a:p>
            </p:txBody>
          </p:sp>
          <p:sp>
            <p:nvSpPr>
              <p:cNvPr id="11" name="TextBox 11"/>
              <p:cNvSpPr txBox="1"/>
              <p:nvPr/>
            </p:nvSpPr>
            <p:spPr>
              <a:xfrm>
                <a:off x="177800" y="-57150"/>
                <a:ext cx="1243451" cy="574965"/>
              </a:xfrm>
              <a:prstGeom prst="rect">
                <a:avLst/>
              </a:prstGeom>
            </p:spPr>
            <p:txBody>
              <a:bodyPr lIns="50800" tIns="50800" rIns="50800" bIns="50800" rtlCol="0" anchor="ctr"/>
              <a:lstStyle/>
              <a:p>
                <a:pPr algn="ctr">
                  <a:lnSpc>
                    <a:spcPts val="2659"/>
                  </a:lnSpc>
                </a:pPr>
                <a:r>
                  <a:rPr lang="en-US" sz="1899" b="1" spc="146">
                    <a:solidFill>
                      <a:srgbClr val="FFFFFF"/>
                    </a:solidFill>
                    <a:latin typeface="Poppins Bold"/>
                    <a:ea typeface="Poppins Bold"/>
                    <a:cs typeface="Poppins Bold"/>
                    <a:sym typeface="Poppins Bold"/>
                  </a:rPr>
                  <a:t>U.S. MEDICAL INSURANCE HAS BECOME A SIZABLE AND FREQUENT EXPENSE</a:t>
                </a:r>
              </a:p>
            </p:txBody>
          </p:sp>
        </p:grpSp>
        <p:grpSp>
          <p:nvGrpSpPr>
            <p:cNvPr id="12" name="Group 12"/>
            <p:cNvGrpSpPr/>
            <p:nvPr/>
          </p:nvGrpSpPr>
          <p:grpSpPr>
            <a:xfrm>
              <a:off x="6987366" y="0"/>
              <a:ext cx="7580848" cy="2621438"/>
              <a:chOff x="0" y="0"/>
              <a:chExt cx="1497451" cy="517815"/>
            </a:xfrm>
          </p:grpSpPr>
          <p:sp>
            <p:nvSpPr>
              <p:cNvPr id="13" name="Freeform 13"/>
              <p:cNvSpPr/>
              <p:nvPr/>
            </p:nvSpPr>
            <p:spPr>
              <a:xfrm>
                <a:off x="0" y="0"/>
                <a:ext cx="1497451" cy="517815"/>
              </a:xfrm>
              <a:custGeom>
                <a:avLst/>
                <a:gdLst/>
                <a:ahLst/>
                <a:cxnLst/>
                <a:rect l="l" t="t" r="r" b="b"/>
                <a:pathLst>
                  <a:path w="1497451" h="517815">
                    <a:moveTo>
                      <a:pt x="0" y="0"/>
                    </a:moveTo>
                    <a:lnTo>
                      <a:pt x="1294251" y="0"/>
                    </a:lnTo>
                    <a:lnTo>
                      <a:pt x="1497451" y="258907"/>
                    </a:lnTo>
                    <a:lnTo>
                      <a:pt x="1294251" y="517815"/>
                    </a:lnTo>
                    <a:lnTo>
                      <a:pt x="0" y="517815"/>
                    </a:lnTo>
                    <a:lnTo>
                      <a:pt x="203200" y="258907"/>
                    </a:lnTo>
                    <a:lnTo>
                      <a:pt x="0" y="0"/>
                    </a:lnTo>
                    <a:close/>
                  </a:path>
                </a:pathLst>
              </a:custGeom>
              <a:solidFill>
                <a:srgbClr val="004AAD"/>
              </a:solidFill>
            </p:spPr>
            <p:txBody>
              <a:bodyPr/>
              <a:lstStyle/>
              <a:p>
                <a:endParaRPr lang="en-US"/>
              </a:p>
            </p:txBody>
          </p:sp>
          <p:sp>
            <p:nvSpPr>
              <p:cNvPr id="14" name="TextBox 14"/>
              <p:cNvSpPr txBox="1"/>
              <p:nvPr/>
            </p:nvSpPr>
            <p:spPr>
              <a:xfrm>
                <a:off x="177800" y="-57150"/>
                <a:ext cx="1243451" cy="574965"/>
              </a:xfrm>
              <a:prstGeom prst="rect">
                <a:avLst/>
              </a:prstGeom>
            </p:spPr>
            <p:txBody>
              <a:bodyPr lIns="50800" tIns="50800" rIns="50800" bIns="50800" rtlCol="0" anchor="ctr"/>
              <a:lstStyle/>
              <a:p>
                <a:pPr algn="l">
                  <a:lnSpc>
                    <a:spcPts val="2659"/>
                  </a:lnSpc>
                </a:pPr>
                <a:endParaRPr dirty="0"/>
              </a:p>
              <a:p>
                <a:pPr algn="ctr">
                  <a:lnSpc>
                    <a:spcPts val="2659"/>
                  </a:lnSpc>
                </a:pPr>
                <a:r>
                  <a:rPr lang="en-US" sz="1899" b="1" spc="146" dirty="0">
                    <a:solidFill>
                      <a:srgbClr val="FFFFFF"/>
                    </a:solidFill>
                    <a:latin typeface="Poppins Bold"/>
                    <a:ea typeface="Poppins Bold"/>
                    <a:cs typeface="Poppins Bold"/>
                    <a:sym typeface="Poppins Bold"/>
                  </a:rPr>
                  <a:t>COMPLICATED BILLING SYSTEMS CONFUSE PATIENTS ON THEIR INSURANCE CHARGES</a:t>
                </a:r>
              </a:p>
              <a:p>
                <a:pPr algn="ctr">
                  <a:lnSpc>
                    <a:spcPts val="2659"/>
                  </a:lnSpc>
                </a:pPr>
                <a:endParaRPr lang="en-US" sz="1899" b="1" spc="146" dirty="0">
                  <a:solidFill>
                    <a:srgbClr val="FFFFFF"/>
                  </a:solidFill>
                  <a:latin typeface="Poppins Bold"/>
                  <a:ea typeface="Poppins Bold"/>
                  <a:cs typeface="Poppins Bold"/>
                  <a:sym typeface="Poppins Bold"/>
                </a:endParaRPr>
              </a:p>
            </p:txBody>
          </p:sp>
        </p:grpSp>
        <p:grpSp>
          <p:nvGrpSpPr>
            <p:cNvPr id="15" name="Group 15"/>
            <p:cNvGrpSpPr/>
            <p:nvPr/>
          </p:nvGrpSpPr>
          <p:grpSpPr>
            <a:xfrm>
              <a:off x="13974732" y="0"/>
              <a:ext cx="7580848" cy="2621438"/>
              <a:chOff x="0" y="0"/>
              <a:chExt cx="1497451" cy="517815"/>
            </a:xfrm>
          </p:grpSpPr>
          <p:sp>
            <p:nvSpPr>
              <p:cNvPr id="16" name="Freeform 16"/>
              <p:cNvSpPr/>
              <p:nvPr/>
            </p:nvSpPr>
            <p:spPr>
              <a:xfrm>
                <a:off x="0" y="0"/>
                <a:ext cx="1497451" cy="517815"/>
              </a:xfrm>
              <a:custGeom>
                <a:avLst/>
                <a:gdLst/>
                <a:ahLst/>
                <a:cxnLst/>
                <a:rect l="l" t="t" r="r" b="b"/>
                <a:pathLst>
                  <a:path w="1497451" h="517815">
                    <a:moveTo>
                      <a:pt x="0" y="0"/>
                    </a:moveTo>
                    <a:lnTo>
                      <a:pt x="1294251" y="0"/>
                    </a:lnTo>
                    <a:lnTo>
                      <a:pt x="1497451" y="258907"/>
                    </a:lnTo>
                    <a:lnTo>
                      <a:pt x="1294251" y="517815"/>
                    </a:lnTo>
                    <a:lnTo>
                      <a:pt x="0" y="517815"/>
                    </a:lnTo>
                    <a:lnTo>
                      <a:pt x="203200" y="258907"/>
                    </a:lnTo>
                    <a:lnTo>
                      <a:pt x="0" y="0"/>
                    </a:lnTo>
                    <a:close/>
                  </a:path>
                </a:pathLst>
              </a:custGeom>
              <a:solidFill>
                <a:srgbClr val="1800AD"/>
              </a:solidFill>
            </p:spPr>
            <p:txBody>
              <a:bodyPr/>
              <a:lstStyle/>
              <a:p>
                <a:endParaRPr lang="en-US"/>
              </a:p>
            </p:txBody>
          </p:sp>
          <p:sp>
            <p:nvSpPr>
              <p:cNvPr id="17" name="TextBox 17"/>
              <p:cNvSpPr txBox="1"/>
              <p:nvPr/>
            </p:nvSpPr>
            <p:spPr>
              <a:xfrm>
                <a:off x="177800" y="-57150"/>
                <a:ext cx="1243451" cy="574965"/>
              </a:xfrm>
              <a:prstGeom prst="rect">
                <a:avLst/>
              </a:prstGeom>
            </p:spPr>
            <p:txBody>
              <a:bodyPr lIns="50800" tIns="50800" rIns="50800" bIns="50800" rtlCol="0" anchor="ctr"/>
              <a:lstStyle/>
              <a:p>
                <a:pPr algn="ctr">
                  <a:lnSpc>
                    <a:spcPts val="2659"/>
                  </a:lnSpc>
                </a:pPr>
                <a:r>
                  <a:rPr lang="en-US" sz="1899" b="1" spc="146">
                    <a:solidFill>
                      <a:srgbClr val="FFFFFF"/>
                    </a:solidFill>
                    <a:latin typeface="Poppins Bold"/>
                    <a:ea typeface="Poppins Bold"/>
                    <a:cs typeface="Poppins Bold"/>
                    <a:sym typeface="Poppins Bold"/>
                  </a:rPr>
                  <a:t>PATIENTS DO NOT KNOW WHETHER THEY ARE BEING OVERCHARGED OR NOT</a:t>
                </a:r>
              </a:p>
            </p:txBody>
          </p:sp>
        </p:grpSp>
      </p:grpSp>
      <p:sp>
        <p:nvSpPr>
          <p:cNvPr id="18" name="TextBox 18"/>
          <p:cNvSpPr txBox="1"/>
          <p:nvPr/>
        </p:nvSpPr>
        <p:spPr>
          <a:xfrm>
            <a:off x="2498506" y="5459185"/>
            <a:ext cx="13798153" cy="3061607"/>
          </a:xfrm>
          <a:prstGeom prst="rect">
            <a:avLst/>
          </a:prstGeom>
        </p:spPr>
        <p:txBody>
          <a:bodyPr lIns="0" tIns="0" rIns="0" bIns="0" rtlCol="0" anchor="t">
            <a:spAutoFit/>
          </a:bodyPr>
          <a:lstStyle/>
          <a:p>
            <a:pPr algn="ctr">
              <a:lnSpc>
                <a:spcPts val="4199"/>
              </a:lnSpc>
            </a:pPr>
            <a:r>
              <a:rPr lang="en-US" sz="3600" b="1" dirty="0">
                <a:solidFill>
                  <a:srgbClr val="000000"/>
                </a:solidFill>
                <a:latin typeface="Canva Sans Bold"/>
                <a:ea typeface="Canva Sans Bold"/>
                <a:cs typeface="Canva Sans Bold"/>
                <a:sym typeface="Canva Sans Bold"/>
              </a:rPr>
              <a:t>Americans owe over</a:t>
            </a:r>
          </a:p>
          <a:p>
            <a:pPr algn="ctr">
              <a:lnSpc>
                <a:spcPts val="12880"/>
              </a:lnSpc>
            </a:pPr>
            <a:r>
              <a:rPr lang="en-US" sz="9200" b="1" dirty="0">
                <a:solidFill>
                  <a:srgbClr val="FF3131"/>
                </a:solidFill>
                <a:latin typeface="Canva Sans Bold"/>
                <a:ea typeface="Canva Sans Bold"/>
                <a:cs typeface="Canva Sans Bold"/>
                <a:sym typeface="Canva Sans Bold"/>
              </a:rPr>
              <a:t>$220,000,000,000</a:t>
            </a:r>
          </a:p>
          <a:p>
            <a:pPr algn="ctr">
              <a:lnSpc>
                <a:spcPts val="4199"/>
              </a:lnSpc>
            </a:pPr>
            <a:r>
              <a:rPr lang="en-US" sz="3600" b="1" dirty="0">
                <a:solidFill>
                  <a:srgbClr val="000000"/>
                </a:solidFill>
                <a:latin typeface="Canva Sans Bold"/>
                <a:ea typeface="Canva Sans Bold"/>
                <a:cs typeface="Canva Sans Bold"/>
                <a:sym typeface="Canva Sans Bold"/>
              </a:rPr>
              <a:t>in medical debt</a:t>
            </a:r>
          </a:p>
          <a:p>
            <a:pPr algn="ctr">
              <a:lnSpc>
                <a:spcPts val="2380"/>
              </a:lnSpc>
            </a:pPr>
            <a:endParaRPr lang="en-US" sz="2999" b="1" dirty="0">
              <a:solidFill>
                <a:srgbClr val="000000"/>
              </a:solidFill>
              <a:latin typeface="Canva Sans Bold"/>
              <a:ea typeface="Canva Sans Bold"/>
              <a:cs typeface="Canva Sans Bold"/>
              <a:sym typeface="Canva Sans Bold"/>
            </a:endParaRPr>
          </a:p>
        </p:txBody>
      </p:sp>
      <p:sp>
        <p:nvSpPr>
          <p:cNvPr id="19" name="TextBox 19"/>
          <p:cNvSpPr txBox="1"/>
          <p:nvPr/>
        </p:nvSpPr>
        <p:spPr>
          <a:xfrm>
            <a:off x="659510" y="9954096"/>
            <a:ext cx="17476147" cy="191135"/>
          </a:xfrm>
          <a:prstGeom prst="rect">
            <a:avLst/>
          </a:prstGeom>
        </p:spPr>
        <p:txBody>
          <a:bodyPr lIns="0" tIns="0" rIns="0" bIns="0" rtlCol="0" anchor="t">
            <a:spAutoFit/>
          </a:bodyPr>
          <a:lstStyle/>
          <a:p>
            <a:pPr algn="ctr">
              <a:lnSpc>
                <a:spcPts val="1539"/>
              </a:lnSpc>
            </a:pPr>
            <a:r>
              <a:rPr lang="en-US" sz="1099">
                <a:solidFill>
                  <a:srgbClr val="000000"/>
                </a:solidFill>
                <a:latin typeface="Lato"/>
                <a:ea typeface="Lato"/>
                <a:cs typeface="Lato"/>
                <a:sym typeface="Lato"/>
              </a:rPr>
              <a:t>Consumer Financial Protection Bureau. 1 Oct. 2024. CFPB Takes Aim at Double Billing and Inflated Charges in Medical Debt Collection.</a:t>
            </a:r>
            <a:r>
              <a:rPr lang="en-US" sz="1099" u="none">
                <a:solidFill>
                  <a:srgbClr val="000000"/>
                </a:solidFill>
                <a:latin typeface="Lato"/>
                <a:ea typeface="Lato"/>
                <a:cs typeface="Lato"/>
                <a:sym typeface="Lato"/>
              </a:rPr>
              <a:t> https://www.co</a:t>
            </a:r>
            <a:r>
              <a:rPr lang="en-US" sz="1099">
                <a:solidFill>
                  <a:srgbClr val="000000"/>
                </a:solidFill>
                <a:latin typeface="Lato"/>
                <a:ea typeface="Lato"/>
                <a:cs typeface="Lato"/>
                <a:sym typeface="Lato"/>
              </a:rPr>
              <a:t>n</a:t>
            </a:r>
            <a:r>
              <a:rPr lang="en-US" sz="1099" u="none">
                <a:solidFill>
                  <a:srgbClr val="000000"/>
                </a:solidFill>
                <a:latin typeface="Lato"/>
                <a:ea typeface="Lato"/>
                <a:cs typeface="Lato"/>
                <a:sym typeface="Lato"/>
              </a:rPr>
              <a:t>s</a:t>
            </a:r>
            <a:r>
              <a:rPr lang="en-US" sz="1099">
                <a:solidFill>
                  <a:srgbClr val="000000"/>
                </a:solidFill>
                <a:latin typeface="Lato"/>
                <a:ea typeface="Lato"/>
                <a:cs typeface="Lato"/>
                <a:sym typeface="Lato"/>
              </a:rPr>
              <a:t>u</a:t>
            </a:r>
            <a:r>
              <a:rPr lang="en-US" sz="1099" u="none">
                <a:solidFill>
                  <a:srgbClr val="000000"/>
                </a:solidFill>
                <a:latin typeface="Lato"/>
                <a:ea typeface="Lato"/>
                <a:cs typeface="Lato"/>
                <a:sym typeface="Lato"/>
              </a:rPr>
              <a:t>mer</a:t>
            </a:r>
            <a:r>
              <a:rPr lang="en-US" sz="1099">
                <a:solidFill>
                  <a:srgbClr val="000000"/>
                </a:solidFill>
                <a:latin typeface="Lato"/>
                <a:ea typeface="Lato"/>
                <a:cs typeface="Lato"/>
                <a:sym typeface="Lato"/>
              </a:rPr>
              <a:t>financ</a:t>
            </a:r>
            <a:r>
              <a:rPr lang="en-US" sz="1099" u="none">
                <a:solidFill>
                  <a:srgbClr val="000000"/>
                </a:solidFill>
                <a:latin typeface="Lato"/>
                <a:ea typeface="Lato"/>
                <a:cs typeface="Lato"/>
                <a:sym typeface="Lato"/>
              </a:rPr>
              <a:t>e</a:t>
            </a:r>
            <a:r>
              <a:rPr lang="en-US" sz="1099">
                <a:solidFill>
                  <a:srgbClr val="000000"/>
                </a:solidFill>
                <a:latin typeface="Lato"/>
                <a:ea typeface="Lato"/>
                <a:cs typeface="Lato"/>
                <a:sym typeface="Lato"/>
              </a:rPr>
              <a:t>.gov/</a:t>
            </a:r>
            <a:r>
              <a:rPr lang="en-US" sz="1099" u="none">
                <a:solidFill>
                  <a:srgbClr val="000000"/>
                </a:solidFill>
                <a:latin typeface="Lato"/>
                <a:ea typeface="Lato"/>
                <a:cs typeface="Lato"/>
                <a:sym typeface="Lato"/>
              </a:rPr>
              <a:t>a</a:t>
            </a:r>
            <a:r>
              <a:rPr lang="en-US" sz="1099">
                <a:solidFill>
                  <a:srgbClr val="000000"/>
                </a:solidFill>
                <a:latin typeface="Lato"/>
                <a:ea typeface="Lato"/>
                <a:cs typeface="Lato"/>
                <a:sym typeface="Lato"/>
              </a:rPr>
              <a:t>bou</a:t>
            </a:r>
            <a:r>
              <a:rPr lang="en-US" sz="1099" u="none">
                <a:solidFill>
                  <a:srgbClr val="000000"/>
                </a:solidFill>
                <a:latin typeface="Lato"/>
                <a:ea typeface="Lato"/>
                <a:cs typeface="Lato"/>
                <a:sym typeface="Lato"/>
              </a:rPr>
              <a:t>t-</a:t>
            </a:r>
            <a:r>
              <a:rPr lang="en-US" sz="1099">
                <a:solidFill>
                  <a:srgbClr val="000000"/>
                </a:solidFill>
                <a:latin typeface="Lato"/>
                <a:ea typeface="Lato"/>
                <a:cs typeface="Lato"/>
                <a:sym typeface="Lato"/>
              </a:rPr>
              <a:t>us/</a:t>
            </a:r>
            <a:r>
              <a:rPr lang="en-US" sz="1099" u="none">
                <a:solidFill>
                  <a:srgbClr val="000000"/>
                </a:solidFill>
                <a:latin typeface="Lato"/>
                <a:ea typeface="Lato"/>
                <a:cs typeface="Lato"/>
                <a:sym typeface="Lato"/>
              </a:rPr>
              <a:t>ne</a:t>
            </a:r>
            <a:r>
              <a:rPr lang="en-US" sz="1099">
                <a:solidFill>
                  <a:srgbClr val="000000"/>
                </a:solidFill>
                <a:latin typeface="Lato"/>
                <a:ea typeface="Lato"/>
                <a:cs typeface="Lato"/>
                <a:sym typeface="Lato"/>
              </a:rPr>
              <a:t>w</a:t>
            </a:r>
            <a:r>
              <a:rPr lang="en-US" sz="1099" u="none">
                <a:solidFill>
                  <a:srgbClr val="000000"/>
                </a:solidFill>
                <a:latin typeface="Lato"/>
                <a:ea typeface="Lato"/>
                <a:cs typeface="Lato"/>
                <a:sym typeface="Lato"/>
              </a:rPr>
              <a:t>sr</a:t>
            </a:r>
            <a:r>
              <a:rPr lang="en-US" sz="1099">
                <a:solidFill>
                  <a:srgbClr val="000000"/>
                </a:solidFill>
                <a:latin typeface="Lato"/>
                <a:ea typeface="Lato"/>
                <a:cs typeface="Lato"/>
                <a:sym typeface="Lato"/>
              </a:rPr>
              <a:t>oom</a:t>
            </a:r>
            <a:r>
              <a:rPr lang="en-US" sz="1099" u="none">
                <a:solidFill>
                  <a:srgbClr val="000000"/>
                </a:solidFill>
                <a:latin typeface="Lato"/>
                <a:ea typeface="Lato"/>
                <a:cs typeface="Lato"/>
                <a:sym typeface="Lato"/>
              </a:rPr>
              <a:t>/c</a:t>
            </a:r>
            <a:r>
              <a:rPr lang="en-US" sz="1099">
                <a:solidFill>
                  <a:srgbClr val="000000"/>
                </a:solidFill>
                <a:latin typeface="Lato"/>
                <a:ea typeface="Lato"/>
                <a:cs typeface="Lato"/>
                <a:sym typeface="Lato"/>
              </a:rPr>
              <a:t>fp</a:t>
            </a:r>
            <a:r>
              <a:rPr lang="en-US" sz="1099" u="none">
                <a:solidFill>
                  <a:srgbClr val="000000"/>
                </a:solidFill>
                <a:latin typeface="Lato"/>
                <a:ea typeface="Lato"/>
                <a:cs typeface="Lato"/>
                <a:sym typeface="Lato"/>
              </a:rPr>
              <a:t>b-</a:t>
            </a:r>
            <a:r>
              <a:rPr lang="en-US" sz="1099">
                <a:solidFill>
                  <a:srgbClr val="000000"/>
                </a:solidFill>
                <a:latin typeface="Lato"/>
                <a:ea typeface="Lato"/>
                <a:cs typeface="Lato"/>
                <a:sym typeface="Lato"/>
              </a:rPr>
              <a:t>takes-aim-at-double-billing-and-inflated-charges-in-medical-debt-collec</a:t>
            </a:r>
            <a:r>
              <a:rPr lang="en-US" sz="1099" u="none">
                <a:solidFill>
                  <a:srgbClr val="000000"/>
                </a:solidFill>
                <a:latin typeface="Lato"/>
                <a:ea typeface="Lato"/>
                <a:cs typeface="Lato"/>
                <a:sym typeface="Lato"/>
              </a:rPr>
              <a:t>tio</a:t>
            </a:r>
            <a:r>
              <a:rPr lang="en-US" sz="1099">
                <a:solidFill>
                  <a:srgbClr val="000000"/>
                </a:solidFill>
                <a:latin typeface="Lato"/>
                <a:ea typeface="Lato"/>
                <a:cs typeface="Lato"/>
                <a:sym typeface="Lato"/>
              </a:rPr>
              <a:t>n</a:t>
            </a:r>
            <a:r>
              <a:rPr lang="en-US" sz="1099" u="none">
                <a:solidFill>
                  <a:srgbClr val="000000"/>
                </a:solidFill>
                <a:latin typeface="Lato"/>
                <a:ea typeface="Lato"/>
                <a:cs typeface="Lato"/>
                <a:sym typeface="Lato"/>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grpSp>
        <p:nvGrpSpPr>
          <p:cNvPr id="3" name="Group 3"/>
          <p:cNvGrpSpPr/>
          <p:nvPr/>
        </p:nvGrpSpPr>
        <p:grpSpPr>
          <a:xfrm>
            <a:off x="-1096405" y="-260350"/>
            <a:ext cx="13627100" cy="10547350"/>
            <a:chOff x="0" y="0"/>
            <a:chExt cx="3589030" cy="2777903"/>
          </a:xfrm>
        </p:grpSpPr>
        <p:sp>
          <p:nvSpPr>
            <p:cNvPr id="4" name="Freeform 4"/>
            <p:cNvSpPr/>
            <p:nvPr/>
          </p:nvSpPr>
          <p:spPr>
            <a:xfrm>
              <a:off x="0" y="0"/>
              <a:ext cx="3589031" cy="2777903"/>
            </a:xfrm>
            <a:custGeom>
              <a:avLst/>
              <a:gdLst/>
              <a:ahLst/>
              <a:cxnLst/>
              <a:rect l="l" t="t" r="r" b="b"/>
              <a:pathLst>
                <a:path w="3589031" h="2777903">
                  <a:moveTo>
                    <a:pt x="28974" y="0"/>
                  </a:moveTo>
                  <a:lnTo>
                    <a:pt x="3560056" y="0"/>
                  </a:lnTo>
                  <a:cubicBezTo>
                    <a:pt x="3576058" y="0"/>
                    <a:pt x="3589031" y="12972"/>
                    <a:pt x="3589031" y="28974"/>
                  </a:cubicBezTo>
                  <a:lnTo>
                    <a:pt x="3589031" y="2748929"/>
                  </a:lnTo>
                  <a:cubicBezTo>
                    <a:pt x="3589031" y="2764931"/>
                    <a:pt x="3576058" y="2777903"/>
                    <a:pt x="3560056" y="2777903"/>
                  </a:cubicBezTo>
                  <a:lnTo>
                    <a:pt x="28974" y="2777903"/>
                  </a:lnTo>
                  <a:cubicBezTo>
                    <a:pt x="12972" y="2777903"/>
                    <a:pt x="0" y="2764931"/>
                    <a:pt x="0" y="2748929"/>
                  </a:cubicBezTo>
                  <a:lnTo>
                    <a:pt x="0" y="28974"/>
                  </a:lnTo>
                  <a:cubicBezTo>
                    <a:pt x="0" y="12972"/>
                    <a:pt x="12972" y="0"/>
                    <a:pt x="28974" y="0"/>
                  </a:cubicBezTo>
                  <a:close/>
                </a:path>
              </a:pathLst>
            </a:custGeom>
            <a:gradFill rotWithShape="1">
              <a:gsLst>
                <a:gs pos="0">
                  <a:srgbClr val="000000">
                    <a:alpha val="100000"/>
                  </a:srgbClr>
                </a:gs>
                <a:gs pos="100000">
                  <a:srgbClr val="3533CD">
                    <a:alpha val="100000"/>
                  </a:srgbClr>
                </a:gs>
              </a:gsLst>
              <a:lin ang="0"/>
            </a:gradFill>
          </p:spPr>
          <p:txBody>
            <a:bodyPr/>
            <a:lstStyle/>
            <a:p>
              <a:endParaRPr lang="en-US"/>
            </a:p>
          </p:txBody>
        </p:sp>
        <p:sp>
          <p:nvSpPr>
            <p:cNvPr id="5" name="TextBox 5"/>
            <p:cNvSpPr txBox="1"/>
            <p:nvPr/>
          </p:nvSpPr>
          <p:spPr>
            <a:xfrm>
              <a:off x="0" y="-47625"/>
              <a:ext cx="3589030" cy="282552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9121792" y="1387050"/>
            <a:ext cx="8560235" cy="8526796"/>
            <a:chOff x="0" y="0"/>
            <a:chExt cx="6502400" cy="6477000"/>
          </a:xfrm>
        </p:grpSpPr>
        <p:sp>
          <p:nvSpPr>
            <p:cNvPr id="7" name="Freeform 7"/>
            <p:cNvSpPr/>
            <p:nvPr/>
          </p:nvSpPr>
          <p:spPr>
            <a:xfrm>
              <a:off x="116940" y="124149"/>
              <a:ext cx="6262195" cy="6234315"/>
            </a:xfrm>
            <a:custGeom>
              <a:avLst/>
              <a:gdLst/>
              <a:ahLst/>
              <a:cxnLst/>
              <a:rect l="l" t="t" r="r" b="b"/>
              <a:pathLst>
                <a:path w="6262195" h="6234315">
                  <a:moveTo>
                    <a:pt x="3131098" y="32"/>
                  </a:moveTo>
                  <a:cubicBezTo>
                    <a:pt x="2014135" y="-4964"/>
                    <a:pt x="979875" y="588062"/>
                    <a:pt x="419947" y="1554557"/>
                  </a:cubicBezTo>
                  <a:cubicBezTo>
                    <a:pt x="-139982" y="2521051"/>
                    <a:pt x="-139982" y="3713264"/>
                    <a:pt x="419947" y="4679759"/>
                  </a:cubicBezTo>
                  <a:cubicBezTo>
                    <a:pt x="979875" y="5646253"/>
                    <a:pt x="2014135" y="6239279"/>
                    <a:pt x="3131098" y="6234284"/>
                  </a:cubicBezTo>
                  <a:cubicBezTo>
                    <a:pt x="4248061" y="6239279"/>
                    <a:pt x="5282321" y="5646253"/>
                    <a:pt x="5842249" y="4679759"/>
                  </a:cubicBezTo>
                  <a:cubicBezTo>
                    <a:pt x="6402178" y="3713265"/>
                    <a:pt x="6402178" y="2521051"/>
                    <a:pt x="5842249" y="1554557"/>
                  </a:cubicBezTo>
                  <a:cubicBezTo>
                    <a:pt x="5282321" y="588063"/>
                    <a:pt x="4248061" y="-4963"/>
                    <a:pt x="3131098" y="32"/>
                  </a:cubicBezTo>
                  <a:close/>
                </a:path>
              </a:pathLst>
            </a:custGeom>
            <a:blipFill>
              <a:blip r:embed="rId3"/>
              <a:stretch>
                <a:fillRect l="-38492" r="-38492"/>
              </a:stretch>
            </a:blipFill>
          </p:spPr>
          <p:txBody>
            <a:bodyPr/>
            <a:lstStyle/>
            <a:p>
              <a:endParaRPr lang="en-US"/>
            </a:p>
          </p:txBody>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4F5"/>
            </a:solidFill>
          </p:spPr>
          <p:txBody>
            <a:bodyPr/>
            <a:lstStyle/>
            <a:p>
              <a:endParaRPr lang="en-US"/>
            </a:p>
          </p:txBody>
        </p:sp>
      </p:grpSp>
      <p:sp>
        <p:nvSpPr>
          <p:cNvPr id="9" name="TextBox 9"/>
          <p:cNvSpPr txBox="1"/>
          <p:nvPr/>
        </p:nvSpPr>
        <p:spPr>
          <a:xfrm>
            <a:off x="921543" y="1263225"/>
            <a:ext cx="6040399" cy="1111251"/>
          </a:xfrm>
          <a:prstGeom prst="rect">
            <a:avLst/>
          </a:prstGeom>
        </p:spPr>
        <p:txBody>
          <a:bodyPr lIns="0" tIns="0" rIns="0" bIns="0" rtlCol="0" anchor="t">
            <a:spAutoFit/>
          </a:bodyPr>
          <a:lstStyle/>
          <a:p>
            <a:pPr algn="l">
              <a:lnSpc>
                <a:spcPts val="9099"/>
              </a:lnSpc>
              <a:spcBef>
                <a:spcPct val="0"/>
              </a:spcBef>
            </a:pPr>
            <a:r>
              <a:rPr lang="en-US" sz="6499" b="1">
                <a:solidFill>
                  <a:srgbClr val="FFFFFF"/>
                </a:solidFill>
                <a:latin typeface="Lato Bold"/>
                <a:ea typeface="Lato Bold"/>
                <a:cs typeface="Lato Bold"/>
                <a:sym typeface="Lato Bold"/>
              </a:rPr>
              <a:t>OUR GOAL</a:t>
            </a:r>
          </a:p>
        </p:txBody>
      </p:sp>
      <p:sp>
        <p:nvSpPr>
          <p:cNvPr id="10" name="TextBox 10"/>
          <p:cNvSpPr txBox="1"/>
          <p:nvPr/>
        </p:nvSpPr>
        <p:spPr>
          <a:xfrm>
            <a:off x="1425456" y="3480244"/>
            <a:ext cx="7312375" cy="3336036"/>
          </a:xfrm>
          <a:prstGeom prst="rect">
            <a:avLst/>
          </a:prstGeom>
        </p:spPr>
        <p:txBody>
          <a:bodyPr lIns="0" tIns="0" rIns="0" bIns="0" rtlCol="0" anchor="t">
            <a:spAutoFit/>
          </a:bodyPr>
          <a:lstStyle/>
          <a:p>
            <a:pPr algn="l">
              <a:lnSpc>
                <a:spcPts val="4176"/>
              </a:lnSpc>
            </a:pPr>
            <a:r>
              <a:rPr lang="en-US" sz="3600" b="1" dirty="0">
                <a:solidFill>
                  <a:srgbClr val="FFFFFF"/>
                </a:solidFill>
                <a:latin typeface="Lato Bold"/>
                <a:ea typeface="Lato Bold"/>
                <a:cs typeface="Lato Bold"/>
                <a:sym typeface="Lato Bold"/>
              </a:rPr>
              <a:t>To accurately predict a patient’s insurance costs given their personal profile in order to provide greater pricing clarity</a:t>
            </a:r>
          </a:p>
          <a:p>
            <a:pPr algn="l">
              <a:lnSpc>
                <a:spcPts val="4176"/>
              </a:lnSpc>
            </a:pPr>
            <a:endParaRPr lang="en-US" sz="3600" b="1" dirty="0">
              <a:solidFill>
                <a:srgbClr val="FFFFFF"/>
              </a:solidFill>
              <a:latin typeface="Lato Bold"/>
              <a:ea typeface="Lato Bold"/>
              <a:cs typeface="Lato Bold"/>
              <a:sym typeface="Lato Bold"/>
            </a:endParaRPr>
          </a:p>
          <a:p>
            <a:pPr algn="l">
              <a:lnSpc>
                <a:spcPts val="5567"/>
              </a:lnSpc>
            </a:pPr>
            <a:endParaRPr lang="en-US" sz="3600" b="1" dirty="0">
              <a:solidFill>
                <a:srgbClr val="FFFFFF"/>
              </a:solidFill>
              <a:latin typeface="Lato Bold"/>
              <a:ea typeface="Lato Bold"/>
              <a:cs typeface="Lato Bold"/>
              <a:sym typeface="Lato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TextBox 3"/>
          <p:cNvSpPr txBox="1"/>
          <p:nvPr/>
        </p:nvSpPr>
        <p:spPr>
          <a:xfrm>
            <a:off x="1418855" y="3175986"/>
            <a:ext cx="9185419" cy="3792153"/>
          </a:xfrm>
          <a:prstGeom prst="rect">
            <a:avLst/>
          </a:prstGeom>
        </p:spPr>
        <p:txBody>
          <a:bodyPr lIns="0" tIns="0" rIns="0" bIns="0" rtlCol="0" anchor="t">
            <a:spAutoFit/>
          </a:bodyPr>
          <a:lstStyle/>
          <a:p>
            <a:pPr algn="l">
              <a:lnSpc>
                <a:spcPts val="9947"/>
              </a:lnSpc>
            </a:pPr>
            <a:r>
              <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2.OUR DATASET:</a:t>
            </a:r>
          </a:p>
          <a:p>
            <a:pPr algn="l">
              <a:lnSpc>
                <a:spcPts val="6719"/>
              </a:lnSpc>
            </a:pPr>
            <a:endParaRPr lang="en-US" sz="7105">
              <a:gradFill>
                <a:gsLst>
                  <a:gs pos="0">
                    <a:srgbClr val="000000">
                      <a:alpha val="100000"/>
                    </a:srgbClr>
                  </a:gs>
                  <a:gs pos="100000">
                    <a:srgbClr val="3533CD">
                      <a:alpha val="100000"/>
                    </a:srgbClr>
                  </a:gs>
                </a:gsLst>
                <a:lin ang="0"/>
              </a:gradFill>
              <a:latin typeface="League Spartan"/>
              <a:ea typeface="League Spartan"/>
              <a:cs typeface="League Spartan"/>
              <a:sym typeface="League Spartan"/>
            </a:endParaRPr>
          </a:p>
          <a:p>
            <a:pPr algn="l">
              <a:lnSpc>
                <a:spcPts val="6719"/>
              </a:lnSpc>
              <a:spcBef>
                <a:spcPct val="0"/>
              </a:spcBef>
            </a:pPr>
            <a:r>
              <a:rPr lang="en-US" sz="4800">
                <a:gradFill>
                  <a:gsLst>
                    <a:gs pos="0">
                      <a:srgbClr val="000000">
                        <a:alpha val="100000"/>
                      </a:srgbClr>
                    </a:gs>
                    <a:gs pos="100000">
                      <a:srgbClr val="3533CD">
                        <a:alpha val="100000"/>
                      </a:srgbClr>
                    </a:gs>
                  </a:gsLst>
                  <a:lin ang="0"/>
                </a:gradFill>
                <a:latin typeface="League Spartan"/>
                <a:ea typeface="League Spartan"/>
                <a:cs typeface="League Spartan"/>
                <a:sym typeface="League Spartan"/>
              </a:rPr>
              <a:t>WHAT IT IS AND HOW WE USED 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8" name="TextBox 8"/>
          <p:cNvSpPr txBox="1"/>
          <p:nvPr/>
        </p:nvSpPr>
        <p:spPr>
          <a:xfrm>
            <a:off x="1028700" y="135523"/>
            <a:ext cx="16843414" cy="821055"/>
          </a:xfrm>
          <a:prstGeom prst="rect">
            <a:avLst/>
          </a:prstGeom>
        </p:spPr>
        <p:txBody>
          <a:bodyPr lIns="0" tIns="0" rIns="0" bIns="0" rtlCol="0" anchor="t">
            <a:spAutoFit/>
          </a:bodyPr>
          <a:lstStyle/>
          <a:p>
            <a:pPr algn="l">
              <a:lnSpc>
                <a:spcPts val="6719"/>
              </a:lnSpc>
              <a:spcBef>
                <a:spcPct val="0"/>
              </a:spcBef>
            </a:pPr>
            <a:r>
              <a:rPr lang="en-US" sz="4800" b="1">
                <a:solidFill>
                  <a:srgbClr val="000000"/>
                </a:solidFill>
                <a:latin typeface="Lato Bold"/>
                <a:ea typeface="Lato Bold"/>
                <a:cs typeface="Lato Bold"/>
                <a:sym typeface="Lato Bold"/>
              </a:rPr>
              <a:t>Final Dataset After Cleaning: </a:t>
            </a:r>
            <a:r>
              <a:rPr lang="en-US" sz="4800">
                <a:solidFill>
                  <a:srgbClr val="000000"/>
                </a:solidFill>
                <a:latin typeface="Lato"/>
                <a:ea typeface="Lato"/>
                <a:cs typeface="Lato"/>
                <a:sym typeface="Lato"/>
              </a:rPr>
              <a:t>2,772 -&gt; 2,761 Datapoints</a:t>
            </a:r>
          </a:p>
        </p:txBody>
      </p:sp>
      <p:pic>
        <p:nvPicPr>
          <p:cNvPr id="10" name="Picture 9">
            <a:extLst>
              <a:ext uri="{FF2B5EF4-FFF2-40B4-BE49-F238E27FC236}">
                <a16:creationId xmlns:a16="http://schemas.microsoft.com/office/drawing/2014/main" id="{27BA7B8C-393C-7005-A3DE-EBB93E7BF8AE}"/>
              </a:ext>
            </a:extLst>
          </p:cNvPr>
          <p:cNvPicPr>
            <a:picLocks noChangeAspect="1"/>
          </p:cNvPicPr>
          <p:nvPr/>
        </p:nvPicPr>
        <p:blipFill>
          <a:blip r:embed="rId3"/>
          <a:stretch>
            <a:fillRect/>
          </a:stretch>
        </p:blipFill>
        <p:spPr>
          <a:xfrm>
            <a:off x="3004280" y="1742600"/>
            <a:ext cx="12279439" cy="68017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grpSp>
        <p:nvGrpSpPr>
          <p:cNvPr id="7" name="Group 7"/>
          <p:cNvGrpSpPr/>
          <p:nvPr/>
        </p:nvGrpSpPr>
        <p:grpSpPr>
          <a:xfrm>
            <a:off x="2387526" y="2591409"/>
            <a:ext cx="1089660" cy="1149987"/>
            <a:chOff x="0" y="0"/>
            <a:chExt cx="812800" cy="857799"/>
          </a:xfrm>
        </p:grpSpPr>
        <p:sp>
          <p:nvSpPr>
            <p:cNvPr id="8" name="Freeform 8"/>
            <p:cNvSpPr/>
            <p:nvPr/>
          </p:nvSpPr>
          <p:spPr>
            <a:xfrm>
              <a:off x="0" y="0"/>
              <a:ext cx="812800" cy="857799"/>
            </a:xfrm>
            <a:custGeom>
              <a:avLst/>
              <a:gdLst/>
              <a:ahLst/>
              <a:cxnLst/>
              <a:rect l="l" t="t" r="r" b="b"/>
              <a:pathLst>
                <a:path w="812800" h="857799">
                  <a:moveTo>
                    <a:pt x="406400" y="0"/>
                  </a:moveTo>
                  <a:cubicBezTo>
                    <a:pt x="181951" y="0"/>
                    <a:pt x="0" y="192025"/>
                    <a:pt x="0" y="428900"/>
                  </a:cubicBezTo>
                  <a:cubicBezTo>
                    <a:pt x="0" y="665774"/>
                    <a:pt x="181951" y="857799"/>
                    <a:pt x="406400" y="857799"/>
                  </a:cubicBezTo>
                  <a:cubicBezTo>
                    <a:pt x="630849" y="857799"/>
                    <a:pt x="812800" y="665774"/>
                    <a:pt x="812800" y="428900"/>
                  </a:cubicBezTo>
                  <a:cubicBezTo>
                    <a:pt x="812800" y="192025"/>
                    <a:pt x="630849" y="0"/>
                    <a:pt x="406400" y="0"/>
                  </a:cubicBezTo>
                  <a:close/>
                </a:path>
              </a:pathLst>
            </a:custGeom>
            <a:solidFill>
              <a:srgbClr val="004AAD"/>
            </a:solidFill>
          </p:spPr>
          <p:txBody>
            <a:bodyPr/>
            <a:lstStyle/>
            <a:p>
              <a:endParaRPr lang="en-US"/>
            </a:p>
          </p:txBody>
        </p:sp>
        <p:sp>
          <p:nvSpPr>
            <p:cNvPr id="9" name="TextBox 9"/>
            <p:cNvSpPr txBox="1"/>
            <p:nvPr/>
          </p:nvSpPr>
          <p:spPr>
            <a:xfrm>
              <a:off x="76200" y="-5306"/>
              <a:ext cx="660400" cy="782687"/>
            </a:xfrm>
            <a:prstGeom prst="rect">
              <a:avLst/>
            </a:prstGeom>
          </p:spPr>
          <p:txBody>
            <a:bodyPr lIns="50800" tIns="50800" rIns="50800" bIns="50800" rtlCol="0" anchor="ctr"/>
            <a:lstStyle/>
            <a:p>
              <a:pPr algn="ctr">
                <a:lnSpc>
                  <a:spcPts val="5880"/>
                </a:lnSpc>
              </a:pPr>
              <a:r>
                <a:rPr lang="en-US" sz="4200" b="1" spc="323">
                  <a:solidFill>
                    <a:srgbClr val="FFFFFF"/>
                  </a:solidFill>
                  <a:latin typeface="Lato Bold"/>
                  <a:ea typeface="Lato Bold"/>
                  <a:cs typeface="Lato Bold"/>
                  <a:sym typeface="Lato Bold"/>
                </a:rPr>
                <a:t>1</a:t>
              </a:r>
            </a:p>
          </p:txBody>
        </p:sp>
      </p:grpSp>
      <p:grpSp>
        <p:nvGrpSpPr>
          <p:cNvPr id="10" name="Group 10"/>
          <p:cNvGrpSpPr/>
          <p:nvPr/>
        </p:nvGrpSpPr>
        <p:grpSpPr>
          <a:xfrm>
            <a:off x="6663080" y="2591412"/>
            <a:ext cx="1089660" cy="1149984"/>
            <a:chOff x="0" y="0"/>
            <a:chExt cx="812800" cy="857797"/>
          </a:xfrm>
        </p:grpSpPr>
        <p:sp>
          <p:nvSpPr>
            <p:cNvPr id="11" name="Freeform 11"/>
            <p:cNvSpPr/>
            <p:nvPr/>
          </p:nvSpPr>
          <p:spPr>
            <a:xfrm>
              <a:off x="0" y="0"/>
              <a:ext cx="812800" cy="857797"/>
            </a:xfrm>
            <a:custGeom>
              <a:avLst/>
              <a:gdLst/>
              <a:ahLst/>
              <a:cxnLst/>
              <a:rect l="l" t="t" r="r" b="b"/>
              <a:pathLst>
                <a:path w="812800" h="857797">
                  <a:moveTo>
                    <a:pt x="406400" y="0"/>
                  </a:moveTo>
                  <a:cubicBezTo>
                    <a:pt x="181951" y="0"/>
                    <a:pt x="0" y="192024"/>
                    <a:pt x="0" y="428899"/>
                  </a:cubicBezTo>
                  <a:cubicBezTo>
                    <a:pt x="0" y="665773"/>
                    <a:pt x="181951" y="857797"/>
                    <a:pt x="406400" y="857797"/>
                  </a:cubicBezTo>
                  <a:cubicBezTo>
                    <a:pt x="630849" y="857797"/>
                    <a:pt x="812800" y="665773"/>
                    <a:pt x="812800" y="428899"/>
                  </a:cubicBezTo>
                  <a:cubicBezTo>
                    <a:pt x="812800" y="192024"/>
                    <a:pt x="630849" y="0"/>
                    <a:pt x="406400" y="0"/>
                  </a:cubicBezTo>
                  <a:close/>
                </a:path>
              </a:pathLst>
            </a:custGeom>
            <a:solidFill>
              <a:srgbClr val="004AAD"/>
            </a:solidFill>
          </p:spPr>
          <p:txBody>
            <a:bodyPr/>
            <a:lstStyle/>
            <a:p>
              <a:endParaRPr lang="en-US"/>
            </a:p>
          </p:txBody>
        </p:sp>
        <p:sp>
          <p:nvSpPr>
            <p:cNvPr id="12" name="TextBox 12"/>
            <p:cNvSpPr txBox="1"/>
            <p:nvPr/>
          </p:nvSpPr>
          <p:spPr>
            <a:xfrm>
              <a:off x="76200" y="-5307"/>
              <a:ext cx="660400" cy="782685"/>
            </a:xfrm>
            <a:prstGeom prst="rect">
              <a:avLst/>
            </a:prstGeom>
          </p:spPr>
          <p:txBody>
            <a:bodyPr lIns="50800" tIns="50800" rIns="50800" bIns="50800" rtlCol="0" anchor="ctr"/>
            <a:lstStyle/>
            <a:p>
              <a:pPr algn="ctr">
                <a:lnSpc>
                  <a:spcPts val="5879"/>
                </a:lnSpc>
              </a:pPr>
              <a:r>
                <a:rPr lang="en-US" sz="4199" b="1" spc="323">
                  <a:solidFill>
                    <a:srgbClr val="FFFFFF"/>
                  </a:solidFill>
                  <a:latin typeface="Lato Bold"/>
                  <a:ea typeface="Lato Bold"/>
                  <a:cs typeface="Lato Bold"/>
                  <a:sym typeface="Lato Bold"/>
                </a:rPr>
                <a:t>2</a:t>
              </a:r>
            </a:p>
          </p:txBody>
        </p:sp>
      </p:grpSp>
      <p:grpSp>
        <p:nvGrpSpPr>
          <p:cNvPr id="13" name="Group 13"/>
          <p:cNvGrpSpPr/>
          <p:nvPr/>
        </p:nvGrpSpPr>
        <p:grpSpPr>
          <a:xfrm>
            <a:off x="10934090" y="2591412"/>
            <a:ext cx="1089660" cy="1149987"/>
            <a:chOff x="0" y="0"/>
            <a:chExt cx="812800" cy="857799"/>
          </a:xfrm>
        </p:grpSpPr>
        <p:sp>
          <p:nvSpPr>
            <p:cNvPr id="14" name="Freeform 14"/>
            <p:cNvSpPr/>
            <p:nvPr/>
          </p:nvSpPr>
          <p:spPr>
            <a:xfrm>
              <a:off x="0" y="0"/>
              <a:ext cx="812800" cy="857799"/>
            </a:xfrm>
            <a:custGeom>
              <a:avLst/>
              <a:gdLst/>
              <a:ahLst/>
              <a:cxnLst/>
              <a:rect l="l" t="t" r="r" b="b"/>
              <a:pathLst>
                <a:path w="812800" h="857799">
                  <a:moveTo>
                    <a:pt x="406400" y="0"/>
                  </a:moveTo>
                  <a:cubicBezTo>
                    <a:pt x="181951" y="0"/>
                    <a:pt x="0" y="192025"/>
                    <a:pt x="0" y="428900"/>
                  </a:cubicBezTo>
                  <a:cubicBezTo>
                    <a:pt x="0" y="665774"/>
                    <a:pt x="181951" y="857799"/>
                    <a:pt x="406400" y="857799"/>
                  </a:cubicBezTo>
                  <a:cubicBezTo>
                    <a:pt x="630849" y="857799"/>
                    <a:pt x="812800" y="665774"/>
                    <a:pt x="812800" y="428900"/>
                  </a:cubicBezTo>
                  <a:cubicBezTo>
                    <a:pt x="812800" y="192025"/>
                    <a:pt x="630849" y="0"/>
                    <a:pt x="406400" y="0"/>
                  </a:cubicBezTo>
                  <a:close/>
                </a:path>
              </a:pathLst>
            </a:custGeom>
            <a:solidFill>
              <a:srgbClr val="004AAD"/>
            </a:solidFill>
          </p:spPr>
          <p:txBody>
            <a:bodyPr/>
            <a:lstStyle/>
            <a:p>
              <a:endParaRPr lang="en-US"/>
            </a:p>
          </p:txBody>
        </p:sp>
        <p:sp>
          <p:nvSpPr>
            <p:cNvPr id="15" name="TextBox 15"/>
            <p:cNvSpPr txBox="1"/>
            <p:nvPr/>
          </p:nvSpPr>
          <p:spPr>
            <a:xfrm>
              <a:off x="76200" y="-5306"/>
              <a:ext cx="660400" cy="782687"/>
            </a:xfrm>
            <a:prstGeom prst="rect">
              <a:avLst/>
            </a:prstGeom>
          </p:spPr>
          <p:txBody>
            <a:bodyPr lIns="50800" tIns="50800" rIns="50800" bIns="50800" rtlCol="0" anchor="ctr"/>
            <a:lstStyle/>
            <a:p>
              <a:pPr algn="ctr">
                <a:lnSpc>
                  <a:spcPts val="5880"/>
                </a:lnSpc>
              </a:pPr>
              <a:r>
                <a:rPr lang="en-US" sz="4200" b="1" spc="323">
                  <a:solidFill>
                    <a:srgbClr val="FFFFFF"/>
                  </a:solidFill>
                  <a:latin typeface="Lato Bold"/>
                  <a:ea typeface="Lato Bold"/>
                  <a:cs typeface="Lato Bold"/>
                  <a:sym typeface="Lato Bold"/>
                </a:rPr>
                <a:t>3</a:t>
              </a:r>
            </a:p>
          </p:txBody>
        </p:sp>
      </p:grpSp>
      <p:grpSp>
        <p:nvGrpSpPr>
          <p:cNvPr id="16" name="Group 16"/>
          <p:cNvGrpSpPr/>
          <p:nvPr/>
        </p:nvGrpSpPr>
        <p:grpSpPr>
          <a:xfrm>
            <a:off x="15205100" y="2591412"/>
            <a:ext cx="1089660" cy="1149987"/>
            <a:chOff x="0" y="0"/>
            <a:chExt cx="812800" cy="857799"/>
          </a:xfrm>
        </p:grpSpPr>
        <p:sp>
          <p:nvSpPr>
            <p:cNvPr id="17" name="Freeform 17"/>
            <p:cNvSpPr/>
            <p:nvPr/>
          </p:nvSpPr>
          <p:spPr>
            <a:xfrm>
              <a:off x="0" y="0"/>
              <a:ext cx="812800" cy="857799"/>
            </a:xfrm>
            <a:custGeom>
              <a:avLst/>
              <a:gdLst/>
              <a:ahLst/>
              <a:cxnLst/>
              <a:rect l="l" t="t" r="r" b="b"/>
              <a:pathLst>
                <a:path w="812800" h="857799">
                  <a:moveTo>
                    <a:pt x="406400" y="0"/>
                  </a:moveTo>
                  <a:cubicBezTo>
                    <a:pt x="181951" y="0"/>
                    <a:pt x="0" y="192025"/>
                    <a:pt x="0" y="428900"/>
                  </a:cubicBezTo>
                  <a:cubicBezTo>
                    <a:pt x="0" y="665774"/>
                    <a:pt x="181951" y="857799"/>
                    <a:pt x="406400" y="857799"/>
                  </a:cubicBezTo>
                  <a:cubicBezTo>
                    <a:pt x="630849" y="857799"/>
                    <a:pt x="812800" y="665774"/>
                    <a:pt x="812800" y="428900"/>
                  </a:cubicBezTo>
                  <a:cubicBezTo>
                    <a:pt x="812800" y="192025"/>
                    <a:pt x="630849" y="0"/>
                    <a:pt x="406400" y="0"/>
                  </a:cubicBezTo>
                  <a:close/>
                </a:path>
              </a:pathLst>
            </a:custGeom>
            <a:solidFill>
              <a:srgbClr val="004AAD"/>
            </a:solidFill>
          </p:spPr>
          <p:txBody>
            <a:bodyPr/>
            <a:lstStyle/>
            <a:p>
              <a:endParaRPr lang="en-US"/>
            </a:p>
          </p:txBody>
        </p:sp>
        <p:sp>
          <p:nvSpPr>
            <p:cNvPr id="18" name="TextBox 18"/>
            <p:cNvSpPr txBox="1"/>
            <p:nvPr/>
          </p:nvSpPr>
          <p:spPr>
            <a:xfrm>
              <a:off x="76200" y="-5306"/>
              <a:ext cx="660400" cy="782687"/>
            </a:xfrm>
            <a:prstGeom prst="rect">
              <a:avLst/>
            </a:prstGeom>
          </p:spPr>
          <p:txBody>
            <a:bodyPr lIns="50800" tIns="50800" rIns="50800" bIns="50800" rtlCol="0" anchor="ctr"/>
            <a:lstStyle/>
            <a:p>
              <a:pPr algn="ctr">
                <a:lnSpc>
                  <a:spcPts val="5880"/>
                </a:lnSpc>
              </a:pPr>
              <a:r>
                <a:rPr lang="en-US" sz="4200" b="1" spc="323">
                  <a:solidFill>
                    <a:srgbClr val="FFFFFF"/>
                  </a:solidFill>
                  <a:latin typeface="Lato Bold"/>
                  <a:ea typeface="Lato Bold"/>
                  <a:cs typeface="Lato Bold"/>
                  <a:sym typeface="Lato Bold"/>
                </a:rPr>
                <a:t>4</a:t>
              </a:r>
            </a:p>
          </p:txBody>
        </p:sp>
      </p:grpSp>
      <p:grpSp>
        <p:nvGrpSpPr>
          <p:cNvPr id="19" name="Group 19"/>
          <p:cNvGrpSpPr/>
          <p:nvPr/>
        </p:nvGrpSpPr>
        <p:grpSpPr>
          <a:xfrm>
            <a:off x="1028700" y="4101437"/>
            <a:ext cx="3807312" cy="3594153"/>
            <a:chOff x="0" y="0"/>
            <a:chExt cx="1002749" cy="946608"/>
          </a:xfrm>
        </p:grpSpPr>
        <p:sp>
          <p:nvSpPr>
            <p:cNvPr id="20" name="Freeform 20"/>
            <p:cNvSpPr/>
            <p:nvPr/>
          </p:nvSpPr>
          <p:spPr>
            <a:xfrm>
              <a:off x="0" y="0"/>
              <a:ext cx="1002749" cy="946608"/>
            </a:xfrm>
            <a:custGeom>
              <a:avLst/>
              <a:gdLst/>
              <a:ahLst/>
              <a:cxnLst/>
              <a:rect l="l" t="t" r="r" b="b"/>
              <a:pathLst>
                <a:path w="1002749" h="946608">
                  <a:moveTo>
                    <a:pt x="0" y="0"/>
                  </a:moveTo>
                  <a:lnTo>
                    <a:pt x="1002749" y="0"/>
                  </a:lnTo>
                  <a:lnTo>
                    <a:pt x="1002749" y="946608"/>
                  </a:lnTo>
                  <a:lnTo>
                    <a:pt x="0" y="946608"/>
                  </a:lnTo>
                  <a:close/>
                </a:path>
              </a:pathLst>
            </a:custGeom>
            <a:solidFill>
              <a:srgbClr val="ACCEE7"/>
            </a:solidFill>
          </p:spPr>
          <p:txBody>
            <a:bodyPr/>
            <a:lstStyle/>
            <a:p>
              <a:endParaRPr lang="en-US"/>
            </a:p>
          </p:txBody>
        </p:sp>
        <p:sp>
          <p:nvSpPr>
            <p:cNvPr id="21" name="TextBox 21"/>
            <p:cNvSpPr txBox="1"/>
            <p:nvPr/>
          </p:nvSpPr>
          <p:spPr>
            <a:xfrm>
              <a:off x="0" y="-47625"/>
              <a:ext cx="1002749" cy="994233"/>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Data Preprocessing</a:t>
            </a:r>
          </a:p>
        </p:txBody>
      </p:sp>
      <p:grpSp>
        <p:nvGrpSpPr>
          <p:cNvPr id="23" name="Group 23"/>
          <p:cNvGrpSpPr/>
          <p:nvPr/>
        </p:nvGrpSpPr>
        <p:grpSpPr>
          <a:xfrm>
            <a:off x="5304254" y="4120772"/>
            <a:ext cx="3807312" cy="3574818"/>
            <a:chOff x="0" y="0"/>
            <a:chExt cx="1002749" cy="941516"/>
          </a:xfrm>
        </p:grpSpPr>
        <p:sp>
          <p:nvSpPr>
            <p:cNvPr id="24" name="Freeform 24"/>
            <p:cNvSpPr/>
            <p:nvPr/>
          </p:nvSpPr>
          <p:spPr>
            <a:xfrm>
              <a:off x="0" y="0"/>
              <a:ext cx="1002749" cy="941516"/>
            </a:xfrm>
            <a:custGeom>
              <a:avLst/>
              <a:gdLst/>
              <a:ahLst/>
              <a:cxnLst/>
              <a:rect l="l" t="t" r="r" b="b"/>
              <a:pathLst>
                <a:path w="1002749" h="941516">
                  <a:moveTo>
                    <a:pt x="0" y="0"/>
                  </a:moveTo>
                  <a:lnTo>
                    <a:pt x="1002749" y="0"/>
                  </a:lnTo>
                  <a:lnTo>
                    <a:pt x="1002749" y="941516"/>
                  </a:lnTo>
                  <a:lnTo>
                    <a:pt x="0" y="941516"/>
                  </a:lnTo>
                  <a:close/>
                </a:path>
              </a:pathLst>
            </a:custGeom>
            <a:solidFill>
              <a:srgbClr val="ACCEE7"/>
            </a:solidFill>
          </p:spPr>
          <p:txBody>
            <a:bodyPr/>
            <a:lstStyle/>
            <a:p>
              <a:endParaRPr lang="en-US"/>
            </a:p>
          </p:txBody>
        </p:sp>
        <p:sp>
          <p:nvSpPr>
            <p:cNvPr id="25" name="TextBox 25"/>
            <p:cNvSpPr txBox="1"/>
            <p:nvPr/>
          </p:nvSpPr>
          <p:spPr>
            <a:xfrm>
              <a:off x="0" y="-47625"/>
              <a:ext cx="1002749" cy="989141"/>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575264" y="4120772"/>
            <a:ext cx="3807312" cy="3574818"/>
            <a:chOff x="0" y="0"/>
            <a:chExt cx="1002749" cy="941516"/>
          </a:xfrm>
        </p:grpSpPr>
        <p:sp>
          <p:nvSpPr>
            <p:cNvPr id="27" name="Freeform 27"/>
            <p:cNvSpPr/>
            <p:nvPr/>
          </p:nvSpPr>
          <p:spPr>
            <a:xfrm>
              <a:off x="0" y="0"/>
              <a:ext cx="1002749" cy="941516"/>
            </a:xfrm>
            <a:custGeom>
              <a:avLst/>
              <a:gdLst/>
              <a:ahLst/>
              <a:cxnLst/>
              <a:rect l="l" t="t" r="r" b="b"/>
              <a:pathLst>
                <a:path w="1002749" h="941516">
                  <a:moveTo>
                    <a:pt x="0" y="0"/>
                  </a:moveTo>
                  <a:lnTo>
                    <a:pt x="1002749" y="0"/>
                  </a:lnTo>
                  <a:lnTo>
                    <a:pt x="1002749" y="941516"/>
                  </a:lnTo>
                  <a:lnTo>
                    <a:pt x="0" y="941516"/>
                  </a:lnTo>
                  <a:close/>
                </a:path>
              </a:pathLst>
            </a:custGeom>
            <a:solidFill>
              <a:srgbClr val="ACCEE7"/>
            </a:solidFill>
          </p:spPr>
          <p:txBody>
            <a:bodyPr/>
            <a:lstStyle/>
            <a:p>
              <a:endParaRPr lang="en-US"/>
            </a:p>
          </p:txBody>
        </p:sp>
        <p:sp>
          <p:nvSpPr>
            <p:cNvPr id="28" name="TextBox 28"/>
            <p:cNvSpPr txBox="1"/>
            <p:nvPr/>
          </p:nvSpPr>
          <p:spPr>
            <a:xfrm>
              <a:off x="0" y="-47625"/>
              <a:ext cx="1002749" cy="98914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3846274" y="4101437"/>
            <a:ext cx="3807312" cy="3594153"/>
            <a:chOff x="0" y="0"/>
            <a:chExt cx="1002749" cy="946608"/>
          </a:xfrm>
        </p:grpSpPr>
        <p:sp>
          <p:nvSpPr>
            <p:cNvPr id="30" name="Freeform 30"/>
            <p:cNvSpPr/>
            <p:nvPr/>
          </p:nvSpPr>
          <p:spPr>
            <a:xfrm>
              <a:off x="0" y="0"/>
              <a:ext cx="1002749" cy="946608"/>
            </a:xfrm>
            <a:custGeom>
              <a:avLst/>
              <a:gdLst/>
              <a:ahLst/>
              <a:cxnLst/>
              <a:rect l="l" t="t" r="r" b="b"/>
              <a:pathLst>
                <a:path w="1002749" h="946608">
                  <a:moveTo>
                    <a:pt x="0" y="0"/>
                  </a:moveTo>
                  <a:lnTo>
                    <a:pt x="1002749" y="0"/>
                  </a:lnTo>
                  <a:lnTo>
                    <a:pt x="1002749" y="946608"/>
                  </a:lnTo>
                  <a:lnTo>
                    <a:pt x="0" y="946608"/>
                  </a:lnTo>
                  <a:close/>
                </a:path>
              </a:pathLst>
            </a:custGeom>
            <a:solidFill>
              <a:srgbClr val="ACCEE7"/>
            </a:solidFill>
          </p:spPr>
          <p:txBody>
            <a:bodyPr/>
            <a:lstStyle/>
            <a:p>
              <a:endParaRPr lang="en-US"/>
            </a:p>
          </p:txBody>
        </p:sp>
        <p:sp>
          <p:nvSpPr>
            <p:cNvPr id="31" name="TextBox 31"/>
            <p:cNvSpPr txBox="1"/>
            <p:nvPr/>
          </p:nvSpPr>
          <p:spPr>
            <a:xfrm>
              <a:off x="0" y="-47625"/>
              <a:ext cx="1002749" cy="994233"/>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526413" y="4380199"/>
            <a:ext cx="3399949" cy="2657422"/>
          </a:xfrm>
          <a:prstGeom prst="rect">
            <a:avLst/>
          </a:prstGeom>
        </p:spPr>
        <p:txBody>
          <a:bodyPr lIns="0" tIns="0" rIns="0" bIns="0" rtlCol="0" anchor="t">
            <a:spAutoFit/>
          </a:bodyPr>
          <a:lstStyle/>
          <a:p>
            <a:pPr algn="ctr">
              <a:lnSpc>
                <a:spcPts val="4202"/>
              </a:lnSpc>
              <a:spcBef>
                <a:spcPct val="0"/>
              </a:spcBef>
            </a:pPr>
            <a:r>
              <a:rPr lang="en-US" sz="3002" b="1" spc="231" dirty="0">
                <a:solidFill>
                  <a:srgbClr val="000000"/>
                </a:solidFill>
                <a:latin typeface="Lato Bold"/>
                <a:ea typeface="Lato Bold"/>
                <a:cs typeface="Lato Bold"/>
                <a:sym typeface="Lato Bold"/>
              </a:rPr>
              <a:t>Converted smoker and gender variables into numeric binary values</a:t>
            </a:r>
          </a:p>
        </p:txBody>
      </p:sp>
      <p:sp>
        <p:nvSpPr>
          <p:cNvPr id="33" name="TextBox 33"/>
          <p:cNvSpPr txBox="1"/>
          <p:nvPr/>
        </p:nvSpPr>
        <p:spPr>
          <a:xfrm>
            <a:off x="9901319" y="4320281"/>
            <a:ext cx="3155201" cy="3190822"/>
          </a:xfrm>
          <a:prstGeom prst="rect">
            <a:avLst/>
          </a:prstGeom>
        </p:spPr>
        <p:txBody>
          <a:bodyPr lIns="0" tIns="0" rIns="0" bIns="0" rtlCol="0" anchor="t">
            <a:spAutoFit/>
          </a:bodyPr>
          <a:lstStyle/>
          <a:p>
            <a:pPr algn="ctr">
              <a:lnSpc>
                <a:spcPts val="4202"/>
              </a:lnSpc>
              <a:spcBef>
                <a:spcPct val="0"/>
              </a:spcBef>
            </a:pPr>
            <a:r>
              <a:rPr lang="en-US" sz="3002" b="1" spc="231" dirty="0">
                <a:solidFill>
                  <a:srgbClr val="000000"/>
                </a:solidFill>
                <a:latin typeface="Lato Bold"/>
                <a:ea typeface="Lato Bold"/>
                <a:cs typeface="Lato Bold"/>
                <a:sym typeface="Lato Bold"/>
              </a:rPr>
              <a:t>Applied One-Hot encoding to convert regions into numeric binary value</a:t>
            </a:r>
          </a:p>
        </p:txBody>
      </p:sp>
      <p:sp>
        <p:nvSpPr>
          <p:cNvPr id="34" name="TextBox 34"/>
          <p:cNvSpPr txBox="1"/>
          <p:nvPr/>
        </p:nvSpPr>
        <p:spPr>
          <a:xfrm>
            <a:off x="1127752" y="4646899"/>
            <a:ext cx="3631316" cy="2124022"/>
          </a:xfrm>
          <a:prstGeom prst="rect">
            <a:avLst/>
          </a:prstGeom>
        </p:spPr>
        <p:txBody>
          <a:bodyPr lIns="0" tIns="0" rIns="0" bIns="0" rtlCol="0" anchor="t">
            <a:spAutoFit/>
          </a:bodyPr>
          <a:lstStyle/>
          <a:p>
            <a:pPr algn="ctr">
              <a:lnSpc>
                <a:spcPts val="4202"/>
              </a:lnSpc>
              <a:spcBef>
                <a:spcPct val="0"/>
              </a:spcBef>
            </a:pPr>
            <a:r>
              <a:rPr lang="en-US" sz="3002" spc="231" dirty="0">
                <a:solidFill>
                  <a:srgbClr val="000000"/>
                </a:solidFill>
                <a:latin typeface="Lato Bold"/>
                <a:ea typeface="Lato Bold"/>
                <a:cs typeface="Lato Bold"/>
                <a:sym typeface="Lato Bold"/>
              </a:rPr>
              <a:t>Removed rows with missing/unknown values (?)</a:t>
            </a:r>
          </a:p>
        </p:txBody>
      </p:sp>
      <p:sp>
        <p:nvSpPr>
          <p:cNvPr id="35" name="TextBox 35"/>
          <p:cNvSpPr txBox="1"/>
          <p:nvPr/>
        </p:nvSpPr>
        <p:spPr>
          <a:xfrm>
            <a:off x="13965650" y="5206294"/>
            <a:ext cx="3568559" cy="1057275"/>
          </a:xfrm>
          <a:prstGeom prst="rect">
            <a:avLst/>
          </a:prstGeom>
        </p:spPr>
        <p:txBody>
          <a:bodyPr lIns="0" tIns="0" rIns="0" bIns="0" rtlCol="0" anchor="t">
            <a:spAutoFit/>
          </a:bodyPr>
          <a:lstStyle/>
          <a:p>
            <a:pPr algn="ctr">
              <a:lnSpc>
                <a:spcPts val="4200"/>
              </a:lnSpc>
              <a:spcBef>
                <a:spcPct val="0"/>
              </a:spcBef>
            </a:pPr>
            <a:r>
              <a:rPr lang="en-US" sz="3000" b="1" spc="231" dirty="0">
                <a:solidFill>
                  <a:srgbClr val="000000"/>
                </a:solidFill>
                <a:latin typeface="Lato Bold"/>
                <a:ea typeface="Lato Bold"/>
                <a:cs typeface="Lato Bold"/>
                <a:sym typeface="Lato Bold"/>
              </a:rPr>
              <a:t>Verified data types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US"/>
          </a:p>
        </p:txBody>
      </p:sp>
      <p:sp>
        <p:nvSpPr>
          <p:cNvPr id="3" name="AutoShape 3"/>
          <p:cNvSpPr/>
          <p:nvPr/>
        </p:nvSpPr>
        <p:spPr>
          <a:xfrm>
            <a:off x="658855" y="56496"/>
            <a:ext cx="655" cy="11304863"/>
          </a:xfrm>
          <a:prstGeom prst="line">
            <a:avLst/>
          </a:prstGeom>
          <a:ln w="57150" cap="flat">
            <a:solidFill>
              <a:srgbClr val="2B2B2B"/>
            </a:solidFill>
            <a:prstDash val="solid"/>
            <a:headEnd type="none" w="sm" len="sm"/>
            <a:tailEnd type="none" w="sm" len="sm"/>
          </a:ln>
        </p:spPr>
        <p:txBody>
          <a:bodyPr/>
          <a:lstStyle/>
          <a:p>
            <a:endParaRPr lang="en-US"/>
          </a:p>
        </p:txBody>
      </p:sp>
      <p:sp>
        <p:nvSpPr>
          <p:cNvPr id="4" name="AutoShape 4"/>
          <p:cNvSpPr/>
          <p:nvPr/>
        </p:nvSpPr>
        <p:spPr>
          <a:xfrm flipH="1">
            <a:off x="422862" y="56480"/>
            <a:ext cx="4762" cy="11304861"/>
          </a:xfrm>
          <a:prstGeom prst="line">
            <a:avLst/>
          </a:prstGeom>
          <a:ln w="57150" cap="flat">
            <a:solidFill>
              <a:srgbClr val="1800AD"/>
            </a:solidFill>
            <a:prstDash val="solid"/>
            <a:headEnd type="none" w="sm" len="sm"/>
            <a:tailEnd type="none" w="sm" len="sm"/>
          </a:ln>
        </p:spPr>
        <p:txBody>
          <a:bodyPr/>
          <a:lstStyle/>
          <a:p>
            <a:endParaRPr lang="en-US"/>
          </a:p>
        </p:txBody>
      </p:sp>
      <p:sp>
        <p:nvSpPr>
          <p:cNvPr id="5" name="AutoShape 5"/>
          <p:cNvSpPr/>
          <p:nvPr/>
        </p:nvSpPr>
        <p:spPr>
          <a:xfrm>
            <a:off x="658855" y="1193955"/>
            <a:ext cx="17629800" cy="0"/>
          </a:xfrm>
          <a:prstGeom prst="line">
            <a:avLst/>
          </a:prstGeom>
          <a:ln w="57150" cap="rnd">
            <a:solidFill>
              <a:srgbClr val="2B2B2B"/>
            </a:solidFill>
            <a:prstDash val="solid"/>
            <a:headEnd type="none" w="sm" len="sm"/>
            <a:tailEnd type="none" w="sm" len="sm"/>
          </a:ln>
        </p:spPr>
        <p:txBody>
          <a:bodyPr/>
          <a:lstStyle/>
          <a:p>
            <a:endParaRPr lang="en-US"/>
          </a:p>
        </p:txBody>
      </p:sp>
      <p:sp>
        <p:nvSpPr>
          <p:cNvPr id="6" name="AutoShape 6"/>
          <p:cNvSpPr/>
          <p:nvPr/>
        </p:nvSpPr>
        <p:spPr>
          <a:xfrm flipV="1">
            <a:off x="658855" y="9796933"/>
            <a:ext cx="17629145" cy="14288"/>
          </a:xfrm>
          <a:prstGeom prst="line">
            <a:avLst/>
          </a:prstGeom>
          <a:ln w="57150" cap="rnd">
            <a:solidFill>
              <a:srgbClr val="2B2B2B"/>
            </a:solidFill>
            <a:prstDash val="solid"/>
            <a:headEnd type="none" w="sm" len="sm"/>
            <a:tailEnd type="none" w="sm" len="sm"/>
          </a:ln>
        </p:spPr>
        <p:txBody>
          <a:bodyPr/>
          <a:lstStyle/>
          <a:p>
            <a:endParaRPr lang="en-US"/>
          </a:p>
        </p:txBody>
      </p:sp>
      <p:sp>
        <p:nvSpPr>
          <p:cNvPr id="7" name="Freeform 7"/>
          <p:cNvSpPr/>
          <p:nvPr/>
        </p:nvSpPr>
        <p:spPr>
          <a:xfrm>
            <a:off x="3563475" y="1542256"/>
            <a:ext cx="11588674" cy="6967690"/>
          </a:xfrm>
          <a:custGeom>
            <a:avLst/>
            <a:gdLst/>
            <a:ahLst/>
            <a:cxnLst/>
            <a:rect l="l" t="t" r="r" b="b"/>
            <a:pathLst>
              <a:path w="11588674" h="6967690">
                <a:moveTo>
                  <a:pt x="0" y="0"/>
                </a:moveTo>
                <a:lnTo>
                  <a:pt x="11588674" y="0"/>
                </a:lnTo>
                <a:lnTo>
                  <a:pt x="11588674" y="6967691"/>
                </a:lnTo>
                <a:lnTo>
                  <a:pt x="0" y="696769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060456" y="8858247"/>
            <a:ext cx="17228199" cy="3190822"/>
          </a:xfrm>
          <a:prstGeom prst="rect">
            <a:avLst/>
          </a:prstGeom>
        </p:spPr>
        <p:txBody>
          <a:bodyPr lIns="0" tIns="0" rIns="0" bIns="0" rtlCol="0" anchor="t">
            <a:spAutoFit/>
          </a:bodyPr>
          <a:lstStyle/>
          <a:p>
            <a:pPr algn="l">
              <a:lnSpc>
                <a:spcPts val="4202"/>
              </a:lnSpc>
            </a:pPr>
            <a:r>
              <a:rPr lang="en-US" sz="3002" b="1" spc="231" dirty="0">
                <a:solidFill>
                  <a:srgbClr val="000000"/>
                </a:solidFill>
                <a:latin typeface="Lato"/>
                <a:ea typeface="Lato"/>
                <a:cs typeface="Lato"/>
                <a:sym typeface="Lato"/>
              </a:rPr>
              <a:t>Strong correlation between Smoking and Insurance Charges, followed by Age and BMI. </a:t>
            </a:r>
          </a:p>
          <a:p>
            <a:pPr algn="l">
              <a:lnSpc>
                <a:spcPts val="4202"/>
              </a:lnSpc>
            </a:pPr>
            <a:endParaRPr lang="en-US" sz="3002" spc="231" dirty="0">
              <a:solidFill>
                <a:srgbClr val="000000"/>
              </a:solidFill>
              <a:latin typeface="Lato"/>
              <a:ea typeface="Lato"/>
              <a:cs typeface="Lato"/>
              <a:sym typeface="Lato"/>
            </a:endParaRPr>
          </a:p>
          <a:p>
            <a:pPr algn="ctr">
              <a:lnSpc>
                <a:spcPts val="4202"/>
              </a:lnSpc>
            </a:pPr>
            <a:endParaRPr lang="en-US" sz="3002" spc="231" dirty="0">
              <a:solidFill>
                <a:srgbClr val="000000"/>
              </a:solidFill>
              <a:latin typeface="Lato"/>
              <a:ea typeface="Lato"/>
              <a:cs typeface="Lato"/>
              <a:sym typeface="Lato"/>
            </a:endParaRPr>
          </a:p>
          <a:p>
            <a:pPr algn="ctr">
              <a:lnSpc>
                <a:spcPts val="4202"/>
              </a:lnSpc>
            </a:pPr>
            <a:endParaRPr lang="en-US" sz="3002" spc="231" dirty="0">
              <a:solidFill>
                <a:srgbClr val="000000"/>
              </a:solidFill>
              <a:latin typeface="Lato"/>
              <a:ea typeface="Lato"/>
              <a:cs typeface="Lato"/>
              <a:sym typeface="Lato"/>
            </a:endParaRPr>
          </a:p>
          <a:p>
            <a:pPr algn="ctr">
              <a:lnSpc>
                <a:spcPts val="4202"/>
              </a:lnSpc>
            </a:pPr>
            <a:endParaRPr lang="en-US" sz="3002" spc="231" dirty="0">
              <a:solidFill>
                <a:srgbClr val="000000"/>
              </a:solidFill>
              <a:latin typeface="Lato"/>
              <a:ea typeface="Lato"/>
              <a:cs typeface="Lato"/>
              <a:sym typeface="Lato"/>
            </a:endParaRPr>
          </a:p>
          <a:p>
            <a:pPr algn="ctr">
              <a:lnSpc>
                <a:spcPts val="4202"/>
              </a:lnSpc>
              <a:spcBef>
                <a:spcPct val="0"/>
              </a:spcBef>
            </a:pPr>
            <a:endParaRPr lang="en-US" sz="3002" spc="231" dirty="0">
              <a:solidFill>
                <a:srgbClr val="000000"/>
              </a:solidFill>
              <a:latin typeface="Lato"/>
              <a:ea typeface="Lato"/>
              <a:cs typeface="Lato"/>
              <a:sym typeface="Lato"/>
            </a:endParaRPr>
          </a:p>
        </p:txBody>
      </p:sp>
      <p:sp>
        <p:nvSpPr>
          <p:cNvPr id="9" name="TextBox 9"/>
          <p:cNvSpPr txBox="1"/>
          <p:nvPr/>
        </p:nvSpPr>
        <p:spPr>
          <a:xfrm>
            <a:off x="1028700" y="125998"/>
            <a:ext cx="15007713" cy="895423"/>
          </a:xfrm>
          <a:prstGeom prst="rect">
            <a:avLst/>
          </a:prstGeom>
        </p:spPr>
        <p:txBody>
          <a:bodyPr lIns="0" tIns="0" rIns="0" bIns="0" rtlCol="0" anchor="t">
            <a:spAutoFit/>
          </a:bodyPr>
          <a:lstStyle/>
          <a:p>
            <a:pPr algn="l">
              <a:lnSpc>
                <a:spcPts val="7345"/>
              </a:lnSpc>
              <a:spcBef>
                <a:spcPct val="0"/>
              </a:spcBef>
            </a:pPr>
            <a:r>
              <a:rPr lang="en-US" sz="5247" b="1">
                <a:solidFill>
                  <a:srgbClr val="000000"/>
                </a:solidFill>
                <a:latin typeface="Lato Bold"/>
                <a:ea typeface="Lato Bold"/>
                <a:cs typeface="Lato Bold"/>
                <a:sym typeface="Lato Bold"/>
              </a:rPr>
              <a:t>Initial Patterns in Our Data</a:t>
            </a:r>
          </a:p>
        </p:txBody>
      </p:sp>
      <p:sp>
        <p:nvSpPr>
          <p:cNvPr id="11" name="Oval 10">
            <a:extLst>
              <a:ext uri="{FF2B5EF4-FFF2-40B4-BE49-F238E27FC236}">
                <a16:creationId xmlns:a16="http://schemas.microsoft.com/office/drawing/2014/main" id="{C51FA57F-DEB7-31DC-99E4-60867A718F06}"/>
              </a:ext>
            </a:extLst>
          </p:cNvPr>
          <p:cNvSpPr/>
          <p:nvPr/>
        </p:nvSpPr>
        <p:spPr>
          <a:xfrm>
            <a:off x="10210800" y="7200900"/>
            <a:ext cx="1143000" cy="990600"/>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n>
                <a:solidFill>
                  <a:srgbClr val="FF0000"/>
                </a:solidFill>
              </a:l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1488</Words>
  <Application>Microsoft Office PowerPoint</Application>
  <PresentationFormat>Custom</PresentationFormat>
  <Paragraphs>245</Paragraphs>
  <Slides>31</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Aptos</vt:lpstr>
      <vt:lpstr>Poppins Bold</vt:lpstr>
      <vt:lpstr>Lato Italics</vt:lpstr>
      <vt:lpstr>Canva Sans Bold</vt:lpstr>
      <vt:lpstr>League Spartan</vt:lpstr>
      <vt:lpstr>Lato</vt:lpstr>
      <vt:lpstr>Arial</vt:lpstr>
      <vt:lpstr>Poppins</vt:lpstr>
      <vt:lpstr>Lato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Pricing Presentation</dc:title>
  <dc:creator>Ole</dc:creator>
  <cp:lastModifiedBy>Ole Nagorsen</cp:lastModifiedBy>
  <cp:revision>3</cp:revision>
  <dcterms:created xsi:type="dcterms:W3CDTF">2006-08-16T00:00:00Z</dcterms:created>
  <dcterms:modified xsi:type="dcterms:W3CDTF">2025-12-02T02:11:57Z</dcterms:modified>
  <dc:identifier>DAG5d9Vi3AE</dc:identifier>
</cp:coreProperties>
</file>